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embeddings/Microsoft_Equation2.bin" ContentType="application/vnd.openxmlformats-officedocument.oleObject"/>
  <Override PartName="/ppt/embeddings/Microsoft_Equation3.bin" ContentType="application/vnd.openxmlformats-officedocument.oleObject"/>
  <Override PartName="/ppt/embeddings/Microsoft_Equation4.bin" ContentType="application/vnd.openxmlformats-officedocument.oleObject"/>
  <Override PartName="/ppt/embeddings/Microsoft_Equation5.bin" ContentType="application/vnd.openxmlformats-officedocument.oleObject"/>
  <Override PartName="/ppt/embeddings/Microsoft_Equation6.bin" ContentType="application/vnd.openxmlformats-officedocument.oleObject"/>
  <Override PartName="/ppt/embeddings/Microsoft_Equation7.bin" ContentType="application/vnd.openxmlformats-officedocument.oleObject"/>
  <Override PartName="/ppt/embeddings/Microsoft_Equation8.bin" ContentType="application/vnd.openxmlformats-officedocument.oleObject"/>
  <Override PartName="/ppt/embeddings/Microsoft_Equation9.bin" ContentType="application/vnd.openxmlformats-officedocument.oleObject"/>
  <Override PartName="/ppt/embeddings/Microsoft_Equation10.bin" ContentType="application/vnd.openxmlformats-officedocument.oleObject"/>
  <Override PartName="/ppt/embeddings/Microsoft_Equation11.bin" ContentType="application/vnd.openxmlformats-officedocument.oleObject"/>
  <Override PartName="/ppt/embeddings/Microsoft_Equation12.bin" ContentType="application/vnd.openxmlformats-officedocument.oleObject"/>
  <Override PartName="/ppt/embeddings/Microsoft_Equation13.bin" ContentType="application/vnd.openxmlformats-officedocument.oleObject"/>
  <Override PartName="/ppt/embeddings/Microsoft_Equation1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  <p:sldId id="275" r:id="rId17"/>
    <p:sldId id="279" r:id="rId18"/>
    <p:sldId id="278" r:id="rId19"/>
    <p:sldId id="282" r:id="rId20"/>
    <p:sldId id="283" r:id="rId21"/>
    <p:sldId id="284" r:id="rId22"/>
    <p:sldId id="285" r:id="rId23"/>
    <p:sldId id="280" r:id="rId24"/>
    <p:sldId id="281" r:id="rId25"/>
    <p:sldId id="287" r:id="rId26"/>
    <p:sldId id="286" r:id="rId27"/>
    <p:sldId id="288" r:id="rId28"/>
    <p:sldId id="274" r:id="rId29"/>
    <p:sldId id="276" r:id="rId30"/>
    <p:sldId id="277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Relationship Id="rId2" Type="http://schemas.openxmlformats.org/officeDocument/2006/relationships/image" Target="../media/image11.emf"/><Relationship Id="rId3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Relationship Id="rId2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Relationship Id="rId2" Type="http://schemas.openxmlformats.org/officeDocument/2006/relationships/image" Target="../media/image17.emf"/><Relationship Id="rId3" Type="http://schemas.openxmlformats.org/officeDocument/2006/relationships/image" Target="../media/image1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Relationship Id="rId2" Type="http://schemas.openxmlformats.org/officeDocument/2006/relationships/image" Target="../media/image22.emf"/><Relationship Id="rId3" Type="http://schemas.openxmlformats.org/officeDocument/2006/relationships/image" Target="../media/image2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Relationship Id="rId2" Type="http://schemas.openxmlformats.org/officeDocument/2006/relationships/image" Target="../media/image2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7E504D-1559-C24F-A938-EAEC04462431}" type="datetimeFigureOut">
              <a:rPr lang="en-US" smtClean="0"/>
              <a:t>5/28/15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3A4607-85A3-ED4C-AB73-E4B0A6A85C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68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Setting you up to fail/ setting you up to succeed</a:t>
            </a:r>
          </a:p>
          <a:p>
            <a:r>
              <a:rPr lang="en-US"/>
              <a:t>Time spend important 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CACB5005-6900-4A4A-839E-B6DE5FDC1098}" type="slidenum">
              <a:rPr lang="en-US" sz="1200"/>
              <a:pPr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B63C-481E-4446-B911-313A2CD3385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2837"/>
            <a:ext cx="9217025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84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535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8082"/>
            <a:ext cx="8229600" cy="53474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B63C-481E-4446-B911-313A2CD33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08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licker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535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>
              <a:buFont typeface="+mj-lt"/>
              <a:buAutoNum type="alphaUcPeriod"/>
              <a:defRPr>
                <a:solidFill>
                  <a:srgbClr val="000000"/>
                </a:solidFill>
              </a:defRPr>
            </a:lvl2pPr>
            <a:lvl3pPr marL="1143000" indent="-228600">
              <a:buFont typeface="Wingdings" charset="2"/>
              <a:buChar char="Ø"/>
              <a:defRPr sz="2000" i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7B63C-481E-4446-B911-313A2CD3385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5" descr="click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76200"/>
            <a:ext cx="4667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9930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Mechanics  Lecture 1, Slide </a:t>
            </a:r>
            <a:fld id="{E9EBD36E-1AC2-A54E-9A5F-144FC29D97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723181"/>
      </p:ext>
    </p:extLst>
  </p:cSld>
  <p:clrMapOvr>
    <a:masterClrMapping/>
  </p:clrMapOvr>
  <p:transition xmlns:p14="http://schemas.microsoft.com/office/powerpoint/2010/main"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ppt background bottom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188"/>
            <a:ext cx="9142413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5810"/>
            <a:ext cx="8229600" cy="4557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9" name="Pictur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6477000"/>
            <a:ext cx="2159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0107" y="6567774"/>
            <a:ext cx="2975303" cy="1795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7B63C-481E-4446-B911-313A2CD3385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154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9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3200" b="1" i="1" kern="1200">
          <a:solidFill>
            <a:schemeClr val="bg1"/>
          </a:solidFill>
          <a:latin typeface="Trebuchet MS"/>
          <a:ea typeface="+mj-ea"/>
          <a:cs typeface="Trebuchet M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71550" indent="-514350" algn="l" defTabSz="457200" rtl="0" eaLnBrk="1" latinLnBrk="0" hangingPunct="1">
        <a:spcBef>
          <a:spcPct val="20000"/>
        </a:spcBef>
        <a:buFont typeface="Wingdings" charset="2"/>
        <a:buChar char="Ø"/>
        <a:defRPr sz="2800" kern="1200">
          <a:solidFill>
            <a:srgbClr val="FF0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oleObject" Target="../embeddings/Microsoft_Excel_97_-_2004_Worksheet1.xls"/><Relationship Id="rId5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2.bin"/><Relationship Id="rId4" Type="http://schemas.openxmlformats.org/officeDocument/2006/relationships/image" Target="../media/image10.emf"/><Relationship Id="rId5" Type="http://schemas.openxmlformats.org/officeDocument/2006/relationships/oleObject" Target="../embeddings/Microsoft_Equation3.bin"/><Relationship Id="rId6" Type="http://schemas.openxmlformats.org/officeDocument/2006/relationships/image" Target="../media/image11.emf"/><Relationship Id="rId7" Type="http://schemas.openxmlformats.org/officeDocument/2006/relationships/oleObject" Target="../embeddings/Microsoft_Equation4.bin"/><Relationship Id="rId8" Type="http://schemas.openxmlformats.org/officeDocument/2006/relationships/image" Target="../media/image12.emf"/><Relationship Id="rId9" Type="http://schemas.openxmlformats.org/officeDocument/2006/relationships/image" Target="../media/image13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adam.lark@rockets.utoledo.edu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5.bin"/><Relationship Id="rId4" Type="http://schemas.openxmlformats.org/officeDocument/2006/relationships/image" Target="../media/image14.emf"/><Relationship Id="rId5" Type="http://schemas.openxmlformats.org/officeDocument/2006/relationships/oleObject" Target="../embeddings/Microsoft_Equation6.bin"/><Relationship Id="rId6" Type="http://schemas.openxmlformats.org/officeDocument/2006/relationships/image" Target="../media/image15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7.bin"/><Relationship Id="rId4" Type="http://schemas.openxmlformats.org/officeDocument/2006/relationships/image" Target="../media/image16.emf"/><Relationship Id="rId5" Type="http://schemas.openxmlformats.org/officeDocument/2006/relationships/oleObject" Target="../embeddings/Microsoft_Equation8.bin"/><Relationship Id="rId6" Type="http://schemas.openxmlformats.org/officeDocument/2006/relationships/image" Target="../media/image17.emf"/><Relationship Id="rId7" Type="http://schemas.openxmlformats.org/officeDocument/2006/relationships/oleObject" Target="../embeddings/Microsoft_Equation9.bin"/><Relationship Id="rId8" Type="http://schemas.openxmlformats.org/officeDocument/2006/relationships/image" Target="../media/image18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0.bin"/><Relationship Id="rId4" Type="http://schemas.openxmlformats.org/officeDocument/2006/relationships/image" Target="../media/image21.emf"/><Relationship Id="rId5" Type="http://schemas.openxmlformats.org/officeDocument/2006/relationships/image" Target="../media/image24.png"/><Relationship Id="rId6" Type="http://schemas.openxmlformats.org/officeDocument/2006/relationships/oleObject" Target="../embeddings/Microsoft_Equation11.bin"/><Relationship Id="rId7" Type="http://schemas.openxmlformats.org/officeDocument/2006/relationships/image" Target="../media/image22.emf"/><Relationship Id="rId8" Type="http://schemas.openxmlformats.org/officeDocument/2006/relationships/oleObject" Target="../embeddings/Microsoft_Equation12.bin"/><Relationship Id="rId9" Type="http://schemas.openxmlformats.org/officeDocument/2006/relationships/image" Target="../media/image23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3.bin"/><Relationship Id="rId4" Type="http://schemas.openxmlformats.org/officeDocument/2006/relationships/image" Target="../media/image22.emf"/><Relationship Id="rId5" Type="http://schemas.openxmlformats.org/officeDocument/2006/relationships/oleObject" Target="../embeddings/Microsoft_Equation14.bin"/><Relationship Id="rId6" Type="http://schemas.openxmlformats.org/officeDocument/2006/relationships/image" Target="../media/image23.emf"/><Relationship Id="rId7" Type="http://schemas.openxmlformats.org/officeDocument/2006/relationships/image" Target="../media/image13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1.iclicker.com/register-an-iclicker/" TargetMode="External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>
              <a:lnSpc>
                <a:spcPct val="80000"/>
              </a:lnSpc>
            </a:pPr>
            <a:r>
              <a:rPr lang="en-US" dirty="0">
                <a:latin typeface="Calibri" charset="0"/>
                <a:ea typeface="ＭＳ Ｐゴシック" charset="0"/>
              </a:rPr>
              <a:t>Today</a:t>
            </a:r>
            <a:r>
              <a:rPr lang="ja-JP" altLang="en-US" dirty="0">
                <a:latin typeface="Calibri" charset="0"/>
                <a:ea typeface="ＭＳ Ｐゴシック" charset="0"/>
              </a:rPr>
              <a:t>’</a:t>
            </a:r>
            <a:r>
              <a:rPr lang="en-US" altLang="ja-JP" dirty="0">
                <a:latin typeface="Calibri" charset="0"/>
                <a:ea typeface="ＭＳ Ｐゴシック" charset="0"/>
              </a:rPr>
              <a:t>s Concepts:</a:t>
            </a:r>
          </a:p>
          <a:p>
            <a:pPr lvl="1" algn="l">
              <a:lnSpc>
                <a:spcPct val="80000"/>
              </a:lnSpc>
            </a:pPr>
            <a:r>
              <a:rPr lang="en-US" dirty="0" smtClean="0">
                <a:solidFill>
                  <a:srgbClr val="FF0000"/>
                </a:solidFill>
                <a:latin typeface="Calibri" charset="0"/>
                <a:cs typeface="Arial" charset="0"/>
              </a:rPr>
              <a:t>Course Overview</a:t>
            </a:r>
          </a:p>
          <a:p>
            <a:pPr lvl="1" algn="l">
              <a:lnSpc>
                <a:spcPct val="80000"/>
              </a:lnSpc>
            </a:pPr>
            <a:r>
              <a:rPr lang="en-US" dirty="0" smtClean="0">
                <a:solidFill>
                  <a:srgbClr val="FF0000"/>
                </a:solidFill>
                <a:latin typeface="Calibri" charset="0"/>
                <a:cs typeface="Arial" charset="0"/>
              </a:rPr>
              <a:t>Introduction to Physics</a:t>
            </a:r>
            <a:endParaRPr lang="en-US" dirty="0">
              <a:solidFill>
                <a:srgbClr val="FF0000"/>
              </a:solidFill>
              <a:latin typeface="Calibri" charset="0"/>
              <a:cs typeface="Arial" charset="0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Trebuchet MS" charset="0"/>
                <a:ea typeface="ＭＳ Ｐゴシック" charset="0"/>
              </a:rPr>
              <a:t>Classical Mechanics </a:t>
            </a:r>
            <a:br>
              <a:rPr lang="en-US" dirty="0">
                <a:latin typeface="Trebuchet MS" charset="0"/>
                <a:ea typeface="ＭＳ Ｐゴシック" charset="0"/>
              </a:rPr>
            </a:br>
            <a:r>
              <a:rPr lang="en-US" dirty="0" smtClean="0">
                <a:latin typeface="Trebuchet MS" charset="0"/>
                <a:ea typeface="ＭＳ Ｐゴシック" charset="0"/>
              </a:rPr>
              <a:t>Lecture 1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61785" y="6519446"/>
            <a:ext cx="2621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"/>
                <a:cs typeface="Times"/>
              </a:rPr>
              <a:t>Presentation Created by Dr. Adam Lark </a:t>
            </a:r>
          </a:p>
        </p:txBody>
      </p:sp>
    </p:spTree>
    <p:extLst>
      <p:ext uri="{BB962C8B-B14F-4D97-AF65-F5344CB8AC3E}">
        <p14:creationId xmlns:p14="http://schemas.microsoft.com/office/powerpoint/2010/main" val="3260466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Trebuchet MS" charset="0"/>
                <a:cs typeface="Arial" charset="0"/>
              </a:rPr>
              <a:t>Flipitphysics.com</a:t>
            </a:r>
            <a:endParaRPr lang="en-US" dirty="0">
              <a:latin typeface="Trebuchet MS" charset="0"/>
              <a:cs typeface="Arial" charset="0"/>
            </a:endParaRPr>
          </a:p>
        </p:txBody>
      </p:sp>
      <p:sp>
        <p:nvSpPr>
          <p:cNvPr id="481285" name="Text Box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Calibri" charset="0"/>
                <a:cs typeface="Arial" charset="0"/>
              </a:rPr>
              <a:t>Main Content Nexus for Class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  <a:latin typeface="Calibri" charset="0"/>
                <a:cs typeface="Arial" charset="0"/>
              </a:rPr>
              <a:t>Signup today (only $30)</a:t>
            </a:r>
          </a:p>
          <a:p>
            <a:pPr lvl="2" eaLnBrk="1" hangingPunct="1"/>
            <a:r>
              <a:rPr lang="en-US" dirty="0" smtClean="0">
                <a:solidFill>
                  <a:srgbClr val="000000"/>
                </a:solidFill>
                <a:latin typeface="Calibri" charset="0"/>
                <a:cs typeface="Arial" charset="0"/>
              </a:rPr>
              <a:t>Students from last still need to do this.</a:t>
            </a:r>
          </a:p>
          <a:p>
            <a:pPr lvl="2" eaLnBrk="1" hangingPunct="1"/>
            <a:r>
              <a:rPr lang="en-US" dirty="0" smtClean="0">
                <a:solidFill>
                  <a:srgbClr val="000000"/>
                </a:solidFill>
                <a:latin typeface="Calibri" charset="0"/>
                <a:cs typeface="Arial" charset="0"/>
              </a:rPr>
              <a:t>Don</a:t>
            </a:r>
            <a:r>
              <a:rPr lang="ja-JP" altLang="en-US" dirty="0" smtClean="0">
                <a:solidFill>
                  <a:srgbClr val="000000"/>
                </a:solidFill>
                <a:latin typeface="Calibri" charset="0"/>
                <a:cs typeface="Arial" charset="0"/>
              </a:rPr>
              <a:t>’</a:t>
            </a:r>
            <a:r>
              <a:rPr lang="en-US" dirty="0" smtClean="0">
                <a:solidFill>
                  <a:srgbClr val="000000"/>
                </a:solidFill>
                <a:latin typeface="Calibri" charset="0"/>
                <a:cs typeface="Arial" charset="0"/>
              </a:rPr>
              <a:t>t Sit on DEMO mode!  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  <a:latin typeface="Calibri" charset="0"/>
                <a:cs typeface="Arial" charset="0"/>
              </a:rPr>
              <a:t>Use Adrian College Username as Unique ID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  <a:latin typeface="Calibri" charset="0"/>
                <a:cs typeface="Arial" charset="0"/>
              </a:rPr>
              <a:t>Course Access Code: UTSP14</a:t>
            </a:r>
          </a:p>
          <a:p>
            <a:pPr lvl="1" eaLnBrk="1" hangingPunct="1"/>
            <a:endParaRPr lang="en-US" dirty="0" smtClean="0">
              <a:solidFill>
                <a:srgbClr val="000000"/>
              </a:solidFill>
              <a:latin typeface="Calibri" charset="0"/>
              <a:cs typeface="Arial" charset="0"/>
            </a:endParaRPr>
          </a:p>
          <a:p>
            <a:pPr lvl="1" eaLnBrk="1" hangingPunct="1"/>
            <a:endParaRPr lang="en-US" dirty="0" smtClean="0">
              <a:solidFill>
                <a:srgbClr val="000000"/>
              </a:solidFill>
              <a:latin typeface="Calibri" charset="0"/>
              <a:cs typeface="Arial" charset="0"/>
            </a:endParaRPr>
          </a:p>
          <a:p>
            <a:pPr lvl="1" eaLnBrk="1" hangingPunct="1"/>
            <a:endParaRPr lang="en-US" dirty="0" smtClean="0">
              <a:solidFill>
                <a:srgbClr val="000000"/>
              </a:solidFill>
              <a:latin typeface="Calibri" charset="0"/>
              <a:cs typeface="Arial" charset="0"/>
            </a:endParaRPr>
          </a:p>
          <a:p>
            <a:pPr lvl="1" eaLnBrk="1" hangingPunct="1"/>
            <a:endParaRPr lang="en-US" dirty="0" smtClean="0">
              <a:solidFill>
                <a:srgbClr val="000000"/>
              </a:solidFill>
              <a:latin typeface="Calibri" charset="0"/>
              <a:cs typeface="Arial" charset="0"/>
            </a:endParaRPr>
          </a:p>
          <a:p>
            <a:pPr lvl="1" eaLnBrk="1" hangingPunct="1">
              <a:buFont typeface="Wingdings" charset="0"/>
              <a:buNone/>
            </a:pPr>
            <a:r>
              <a:rPr lang="en-US" dirty="0" smtClean="0">
                <a:solidFill>
                  <a:srgbClr val="000000"/>
                </a:solidFill>
                <a:latin typeface="Calibri" charset="0"/>
                <a:cs typeface="Arial" charset="0"/>
              </a:rPr>
              <a:t>(Do Demo for </a:t>
            </a:r>
            <a:r>
              <a:rPr lang="en-US" dirty="0" err="1" smtClean="0">
                <a:solidFill>
                  <a:srgbClr val="000000"/>
                </a:solidFill>
                <a:latin typeface="Calibri" charset="0"/>
                <a:cs typeface="Arial" charset="0"/>
              </a:rPr>
              <a:t>flipit</a:t>
            </a:r>
            <a:r>
              <a:rPr lang="en-US" dirty="0" smtClean="0">
                <a:solidFill>
                  <a:srgbClr val="000000"/>
                </a:solidFill>
                <a:latin typeface="Calibri" charset="0"/>
                <a:cs typeface="Arial" charset="0"/>
              </a:rPr>
              <a:t> physics, show homework) </a:t>
            </a:r>
          </a:p>
          <a:p>
            <a:pPr lvl="1" eaLnBrk="1" hangingPunct="1"/>
            <a:endParaRPr lang="en-US" dirty="0">
              <a:latin typeface="Calibri" charset="0"/>
              <a:cs typeface="Arial" charset="0"/>
            </a:endParaRPr>
          </a:p>
          <a:p>
            <a:pPr lvl="1" eaLnBrk="1" hangingPunct="1"/>
            <a:endParaRPr lang="en-US" dirty="0">
              <a:latin typeface="Calibri" charset="0"/>
              <a:cs typeface="Arial" charset="0"/>
            </a:endParaRPr>
          </a:p>
          <a:p>
            <a:pPr lvl="1" eaLnBrk="1" hangingPunct="1"/>
            <a:endParaRPr lang="en-US" dirty="0">
              <a:latin typeface="Calibri" charset="0"/>
              <a:cs typeface="Arial" charset="0"/>
            </a:endParaRPr>
          </a:p>
          <a:p>
            <a:pPr lvl="1" eaLnBrk="1" hangingPunct="1">
              <a:buFont typeface="Wingdings" charset="0"/>
              <a:buNone/>
            </a:pPr>
            <a:endParaRPr lang="en-US" dirty="0">
              <a:latin typeface="Calibri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92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Text Box 3"/>
          <p:cNvSpPr txBox="1">
            <a:spLocks noChangeArrowheads="1"/>
          </p:cNvSpPr>
          <p:nvPr/>
        </p:nvSpPr>
        <p:spPr bwMode="auto">
          <a:xfrm>
            <a:off x="1900238" y="165100"/>
            <a:ext cx="546375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/>
            <a:r>
              <a:rPr lang="en-US" sz="2400" dirty="0">
                <a:solidFill>
                  <a:schemeClr val="tx1"/>
                </a:solidFill>
                <a:effectLst/>
                <a:latin typeface="Calibri" charset="0"/>
              </a:rPr>
              <a:t>Q: What are the benefits of participating ?</a:t>
            </a:r>
          </a:p>
          <a:p>
            <a:pPr algn="l"/>
            <a:r>
              <a:rPr lang="en-US" sz="2400" dirty="0">
                <a:solidFill>
                  <a:srgbClr val="FF0000"/>
                </a:solidFill>
                <a:effectLst/>
                <a:latin typeface="Calibri" charset="0"/>
              </a:rPr>
              <a:t>A:  You learn more</a:t>
            </a:r>
          </a:p>
        </p:txBody>
      </p:sp>
      <p:graphicFrame>
        <p:nvGraphicFramePr>
          <p:cNvPr id="44034" name="Object 4"/>
          <p:cNvGraphicFramePr>
            <a:graphicFrameLocks noChangeAspect="1"/>
          </p:cNvGraphicFramePr>
          <p:nvPr/>
        </p:nvGraphicFramePr>
        <p:xfrm>
          <a:off x="1730375" y="1009650"/>
          <a:ext cx="5886450" cy="3781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5" name="Chart" r:id="rId4" imgW="5886450" imgH="3781425" progId="Excel.Chart.8">
                  <p:embed/>
                </p:oleObj>
              </mc:Choice>
              <mc:Fallback>
                <p:oleObj name="Chart" r:id="rId4" imgW="5886450" imgH="3781425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0375" y="1009650"/>
                        <a:ext cx="5886450" cy="3781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95" name="Group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798152"/>
              </p:ext>
            </p:extLst>
          </p:nvPr>
        </p:nvGraphicFramePr>
        <p:xfrm>
          <a:off x="1884363" y="4927600"/>
          <a:ext cx="5876925" cy="1288367"/>
        </p:xfrm>
        <a:graphic>
          <a:graphicData uri="http://schemas.openxmlformats.org/drawingml/2006/table">
            <a:tbl>
              <a:tblPr/>
              <a:tblGrid>
                <a:gridCol w="3495675"/>
                <a:gridCol w="2381250"/>
              </a:tblGrid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Students who…</a:t>
                      </a:r>
                    </a:p>
                  </a:txBody>
                  <a:tcPr marT="45708" marB="45708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Exam 1 average</a:t>
                      </a:r>
                    </a:p>
                  </a:txBody>
                  <a:tcPr marT="45708" marB="45708" horzOverflow="overflow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Viewed pre-lectures</a:t>
                      </a:r>
                    </a:p>
                  </a:txBody>
                  <a:tcPr marT="45708" marB="45708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80%</a:t>
                      </a:r>
                    </a:p>
                  </a:txBody>
                  <a:tcPr marT="45708" marB="45708" horzOverflow="overflow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Blew through pre-lectures</a:t>
                      </a:r>
                    </a:p>
                  </a:txBody>
                  <a:tcPr marT="45708" marB="45708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73%</a:t>
                      </a:r>
                    </a:p>
                  </a:txBody>
                  <a:tcPr marT="45708" marB="45708" horzOverflow="overflow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6209292"/>
      </p:ext>
    </p:extLst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Tutorials</a:t>
            </a:r>
          </a:p>
        </p:txBody>
      </p:sp>
      <p:sp>
        <p:nvSpPr>
          <p:cNvPr id="481285" name="Text Box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  <a:cs typeface="Arial" charset="0"/>
              </a:rPr>
              <a:t>Every Monday will be a tutorial day.</a:t>
            </a:r>
          </a:p>
          <a:p>
            <a:pPr lvl="1" eaLnBrk="1" hangingPunct="1"/>
            <a:r>
              <a:rPr lang="en-US">
                <a:latin typeface="Calibri" charset="0"/>
                <a:cs typeface="Arial" charset="0"/>
              </a:rPr>
              <a:t>Tutorials give you access to the conceptual learning</a:t>
            </a:r>
          </a:p>
          <a:p>
            <a:pPr lvl="1" eaLnBrk="1" hangingPunct="1"/>
            <a:r>
              <a:rPr lang="en-US">
                <a:latin typeface="Calibri" charset="0"/>
                <a:cs typeface="Arial" charset="0"/>
              </a:rPr>
              <a:t>Get in groups of 3-4 and make every attempt to complete the tutorial for the day during class time</a:t>
            </a:r>
            <a:endParaRPr lang="en-US">
              <a:solidFill>
                <a:srgbClr val="333333"/>
              </a:solidFill>
              <a:latin typeface="Calibri" charset="0"/>
              <a:cs typeface="Arial" charset="0"/>
            </a:endParaRPr>
          </a:p>
          <a:p>
            <a:pPr lvl="1" eaLnBrk="1" hangingPunct="1"/>
            <a:r>
              <a:rPr lang="en-US">
                <a:solidFill>
                  <a:srgbClr val="333333"/>
                </a:solidFill>
                <a:latin typeface="Calibri" charset="0"/>
                <a:cs typeface="Arial" charset="0"/>
              </a:rPr>
              <a:t>Myself and a teaching assistant will be around to help you if you get stuck or are feeling lost</a:t>
            </a:r>
          </a:p>
          <a:p>
            <a:pPr lvl="1" eaLnBrk="1" hangingPunct="1"/>
            <a:r>
              <a:rPr lang="en-US">
                <a:solidFill>
                  <a:srgbClr val="333333"/>
                </a:solidFill>
                <a:latin typeface="Calibri" charset="0"/>
                <a:cs typeface="Arial" charset="0"/>
              </a:rPr>
              <a:t>Homework for that tutorial (from homework book) due Wednesday. </a:t>
            </a:r>
          </a:p>
          <a:p>
            <a:pPr lvl="1" eaLnBrk="1" hangingPunct="1"/>
            <a:endParaRPr lang="en-US">
              <a:solidFill>
                <a:srgbClr val="333333"/>
              </a:solidFill>
              <a:latin typeface="Calibri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38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Exams</a:t>
            </a:r>
          </a:p>
        </p:txBody>
      </p:sp>
      <p:sp>
        <p:nvSpPr>
          <p:cNvPr id="481285" name="Text Box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  <a:cs typeface="Arial" charset="0"/>
              </a:rPr>
              <a:t>3 mid-semester exams through the semester</a:t>
            </a:r>
          </a:p>
          <a:p>
            <a:pPr lvl="1" eaLnBrk="1" hangingPunct="1"/>
            <a:r>
              <a:rPr lang="en-US">
                <a:latin typeface="Calibri" charset="0"/>
                <a:cs typeface="Arial" charset="0"/>
              </a:rPr>
              <a:t>Worth 10% of your grade each</a:t>
            </a:r>
          </a:p>
          <a:p>
            <a:pPr lvl="1" eaLnBrk="1" hangingPunct="1"/>
            <a:r>
              <a:rPr lang="en-US">
                <a:latin typeface="Calibri" charset="0"/>
                <a:cs typeface="Arial" charset="0"/>
              </a:rPr>
              <a:t>15 multiple choice and 2 long problems</a:t>
            </a:r>
            <a:endParaRPr lang="en-US">
              <a:solidFill>
                <a:srgbClr val="333333"/>
              </a:solidFill>
              <a:latin typeface="Calibri" charset="0"/>
              <a:cs typeface="Arial" charset="0"/>
            </a:endParaRPr>
          </a:p>
          <a:p>
            <a:pPr lvl="1" eaLnBrk="1" hangingPunct="1"/>
            <a:endParaRPr lang="en-US">
              <a:solidFill>
                <a:srgbClr val="333333"/>
              </a:solidFill>
              <a:latin typeface="Calibri" charset="0"/>
              <a:cs typeface="Arial" charset="0"/>
            </a:endParaRPr>
          </a:p>
          <a:p>
            <a:pPr eaLnBrk="1" hangingPunct="1"/>
            <a:r>
              <a:rPr lang="en-US">
                <a:latin typeface="Calibri" charset="0"/>
                <a:cs typeface="Arial" charset="0"/>
              </a:rPr>
              <a:t>Final exam</a:t>
            </a:r>
          </a:p>
          <a:p>
            <a:pPr lvl="1" eaLnBrk="1" hangingPunct="1"/>
            <a:r>
              <a:rPr lang="en-US">
                <a:latin typeface="Calibri" charset="0"/>
                <a:cs typeface="Arial" charset="0"/>
              </a:rPr>
              <a:t>Worth 15% of your grade</a:t>
            </a:r>
          </a:p>
          <a:p>
            <a:pPr lvl="1" eaLnBrk="1" hangingPunct="1"/>
            <a:r>
              <a:rPr lang="en-US">
                <a:latin typeface="Calibri" charset="0"/>
                <a:cs typeface="Arial" charset="0"/>
              </a:rPr>
              <a:t>20 multiple choice and 3 long problems </a:t>
            </a:r>
          </a:p>
          <a:p>
            <a:pPr lvl="1" eaLnBrk="1" hangingPunct="1"/>
            <a:r>
              <a:rPr lang="en-US">
                <a:latin typeface="Calibri" charset="0"/>
                <a:cs typeface="Arial" charset="0"/>
              </a:rPr>
              <a:t>Comprehensive!</a:t>
            </a:r>
          </a:p>
          <a:p>
            <a:pPr eaLnBrk="1" hangingPunct="1"/>
            <a:endParaRPr lang="en-US">
              <a:solidFill>
                <a:srgbClr val="333333"/>
              </a:solidFill>
              <a:latin typeface="Calibri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092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8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81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81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812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812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812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812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28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Discussion Group</a:t>
            </a:r>
          </a:p>
        </p:txBody>
      </p:sp>
      <p:sp>
        <p:nvSpPr>
          <p:cNvPr id="50179" name="Text Box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endParaRPr lang="en-US" dirty="0">
              <a:latin typeface="Calibri" charset="0"/>
              <a:cs typeface="Arial" charset="0"/>
            </a:endParaRPr>
          </a:p>
          <a:p>
            <a:pPr lvl="1" eaLnBrk="1" hangingPunct="1"/>
            <a:r>
              <a:rPr lang="en-US" dirty="0">
                <a:latin typeface="Calibri" charset="0"/>
                <a:cs typeface="Arial" charset="0"/>
              </a:rPr>
              <a:t>I will send out an email after this class for people who are willing to do a discussion group.</a:t>
            </a:r>
          </a:p>
          <a:p>
            <a:pPr lvl="1" eaLnBrk="1" hangingPunct="1"/>
            <a:r>
              <a:rPr lang="en-US" dirty="0">
                <a:solidFill>
                  <a:srgbClr val="333333"/>
                </a:solidFill>
                <a:latin typeface="Calibri" charset="0"/>
                <a:cs typeface="Arial" charset="0"/>
              </a:rPr>
              <a:t>Group of 6 students will meet with me during 2 Mondays in the semester (directly before class 4:30-5:30?) to discuss the direction of the class and it successes and failures.   </a:t>
            </a:r>
          </a:p>
          <a:p>
            <a:pPr lvl="1" eaLnBrk="1" hangingPunct="1"/>
            <a:r>
              <a:rPr lang="en-US" dirty="0">
                <a:latin typeface="Calibri" charset="0"/>
                <a:cs typeface="Arial" charset="0"/>
              </a:rPr>
              <a:t>Worth +2% of your grade as extra credit</a:t>
            </a:r>
          </a:p>
        </p:txBody>
      </p:sp>
    </p:spTree>
    <p:extLst>
      <p:ext uri="{BB962C8B-B14F-4D97-AF65-F5344CB8AC3E}">
        <p14:creationId xmlns:p14="http://schemas.microsoft.com/office/powerpoint/2010/main" val="82171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3200" dirty="0">
                <a:latin typeface="Calibri" charset="0"/>
                <a:cs typeface="Arial" charset="0"/>
              </a:rPr>
              <a:t>No Lab this week!</a:t>
            </a:r>
          </a:p>
          <a:p>
            <a:pPr lvl="1"/>
            <a:endParaRPr lang="en-US" sz="3200" dirty="0">
              <a:solidFill>
                <a:srgbClr val="333333"/>
              </a:solidFill>
              <a:latin typeface="Calibri" charset="0"/>
              <a:cs typeface="Arial" charset="0"/>
            </a:endParaRPr>
          </a:p>
          <a:p>
            <a:pPr lvl="1"/>
            <a:r>
              <a:rPr lang="en-US" sz="3200" dirty="0">
                <a:solidFill>
                  <a:srgbClr val="333333"/>
                </a:solidFill>
                <a:latin typeface="Calibri" charset="0"/>
                <a:cs typeface="Arial" charset="0"/>
              </a:rPr>
              <a:t>Lab manual while you are at the bookstore</a:t>
            </a:r>
          </a:p>
          <a:p>
            <a:pPr lvl="1"/>
            <a:endParaRPr lang="en-US" sz="3200" dirty="0">
              <a:solidFill>
                <a:srgbClr val="333333"/>
              </a:solidFill>
              <a:latin typeface="Calibri" charset="0"/>
              <a:cs typeface="Arial" charset="0"/>
            </a:endParaRPr>
          </a:p>
          <a:p>
            <a:pPr lvl="1"/>
            <a:r>
              <a:rPr lang="en-US" sz="3200" dirty="0">
                <a:latin typeface="Calibri" charset="0"/>
                <a:cs typeface="Arial" charset="0"/>
              </a:rPr>
              <a:t>Get to experience doing science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782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get to the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</a:t>
            </a:r>
            <a:r>
              <a:rPr lang="en-US" dirty="0" smtClean="0"/>
              <a:t>nderstand the fundamental world around us using basic principles and mathematical equations.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" y="2684929"/>
            <a:ext cx="8661400" cy="3530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76714" y="4136572"/>
            <a:ext cx="394350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Physics is everywhere!</a:t>
            </a:r>
          </a:p>
        </p:txBody>
      </p:sp>
    </p:spTree>
    <p:extLst>
      <p:ext uri="{BB962C8B-B14F-4D97-AF65-F5344CB8AC3E}">
        <p14:creationId xmlns:p14="http://schemas.microsoft.com/office/powerpoint/2010/main" val="1143801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7457" r="-7457"/>
          <a:stretch>
            <a:fillRect/>
          </a:stretch>
        </p:blipFill>
        <p:spPr>
          <a:xfrm>
            <a:off x="-812800" y="722940"/>
            <a:ext cx="8229600" cy="5347447"/>
          </a:xfrm>
        </p:spPr>
      </p:pic>
      <p:sp>
        <p:nvSpPr>
          <p:cNvPr id="5" name="Right Brace 4"/>
          <p:cNvSpPr/>
          <p:nvPr/>
        </p:nvSpPr>
        <p:spPr>
          <a:xfrm>
            <a:off x="4826000" y="1682418"/>
            <a:ext cx="834572" cy="2304143"/>
          </a:xfrm>
          <a:prstGeom prst="rightBrac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821058" y="2338326"/>
            <a:ext cx="248958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Important for </a:t>
            </a:r>
          </a:p>
          <a:p>
            <a:r>
              <a:rPr lang="en-US" sz="3200" dirty="0"/>
              <a:t>t</a:t>
            </a:r>
            <a:r>
              <a:rPr lang="en-US" sz="3200" dirty="0" smtClean="0"/>
              <a:t>his semester </a:t>
            </a:r>
          </a:p>
        </p:txBody>
      </p:sp>
    </p:spTree>
    <p:extLst>
      <p:ext uri="{BB962C8B-B14F-4D97-AF65-F5344CB8AC3E}">
        <p14:creationId xmlns:p14="http://schemas.microsoft.com/office/powerpoint/2010/main" val="1862413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7771"/>
            <a:ext cx="8229600" cy="5130800"/>
          </a:xfrm>
        </p:spPr>
        <p:txBody>
          <a:bodyPr>
            <a:normAutofit/>
          </a:bodyPr>
          <a:lstStyle/>
          <a:p>
            <a:r>
              <a:rPr lang="en-US" dirty="0" smtClean="0"/>
              <a:t>If </a:t>
            </a:r>
            <a:r>
              <a:rPr lang="en-US" dirty="0"/>
              <a:t>x is in meters (m) and t is in seconds (s), what are the units of the constant C in this equation</a:t>
            </a:r>
            <a:r>
              <a:rPr lang="en-US" dirty="0" smtClean="0"/>
              <a:t>:</a:t>
            </a: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                              x  ½ C t</a:t>
            </a:r>
            <a:r>
              <a:rPr lang="en-US" baseline="30000" dirty="0" smtClean="0"/>
              <a:t>2</a:t>
            </a:r>
            <a:endParaRPr lang="en-US" dirty="0"/>
          </a:p>
          <a:p>
            <a:pPr lvl="1"/>
            <a:r>
              <a:rPr lang="en-US" sz="3200" dirty="0" smtClean="0"/>
              <a:t>m </a:t>
            </a:r>
          </a:p>
          <a:p>
            <a:pPr lvl="1"/>
            <a:r>
              <a:rPr lang="en-US" sz="3200" dirty="0" smtClean="0"/>
              <a:t>m</a:t>
            </a:r>
            <a:r>
              <a:rPr lang="en-US" sz="3200" dirty="0"/>
              <a:t>/</a:t>
            </a:r>
            <a:r>
              <a:rPr lang="en-US" sz="3200" dirty="0" smtClean="0"/>
              <a:t>s</a:t>
            </a:r>
            <a:r>
              <a:rPr lang="en-US" sz="3200" baseline="30000" dirty="0" smtClean="0"/>
              <a:t>2</a:t>
            </a:r>
            <a:endParaRPr lang="en-US" sz="3200" dirty="0" smtClean="0"/>
          </a:p>
          <a:p>
            <a:pPr lvl="1"/>
            <a:r>
              <a:rPr lang="en-US" sz="3200" dirty="0" smtClean="0"/>
              <a:t>s</a:t>
            </a:r>
            <a:r>
              <a:rPr lang="en-US" sz="3200" baseline="30000" dirty="0" smtClean="0"/>
              <a:t>2</a:t>
            </a:r>
            <a:endParaRPr lang="en-US" sz="3200" dirty="0" smtClean="0"/>
          </a:p>
          <a:p>
            <a:pPr lvl="1"/>
            <a:r>
              <a:rPr lang="en-US" sz="3200" dirty="0" smtClean="0"/>
              <a:t>s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/</a:t>
            </a:r>
            <a:r>
              <a:rPr lang="en-US" sz="3200" dirty="0"/>
              <a:t>m </a:t>
            </a:r>
            <a:endParaRPr lang="en-US" sz="3200" dirty="0" smtClean="0"/>
          </a:p>
          <a:p>
            <a:pPr lvl="1"/>
            <a:r>
              <a:rPr lang="en-US" sz="3200" dirty="0" smtClean="0"/>
              <a:t>C </a:t>
            </a:r>
            <a:r>
              <a:rPr lang="en-US" sz="3200" dirty="0"/>
              <a:t>is unit-less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846707" y="3709030"/>
            <a:ext cx="1747722" cy="652723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061857" y="3416642"/>
            <a:ext cx="151315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 = C s</a:t>
            </a:r>
            <a:r>
              <a:rPr lang="en-US" sz="3200" baseline="30000" dirty="0" smtClean="0"/>
              <a:t>2</a:t>
            </a:r>
            <a:endParaRPr lang="en-US" sz="32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188857" y="5287039"/>
            <a:ext cx="157887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 = m/s</a:t>
            </a:r>
            <a:r>
              <a:rPr lang="en-US" sz="3200" baseline="30000" dirty="0" smtClean="0"/>
              <a:t>2</a:t>
            </a:r>
            <a:endParaRPr lang="en-US" sz="32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590142" y="4263571"/>
            <a:ext cx="324780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Solve algebraically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315857" y="3120571"/>
            <a:ext cx="0" cy="453572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6277429" y="3120571"/>
            <a:ext cx="297582" cy="453572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1514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2501"/>
            <a:ext cx="8229600" cy="3517778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A common unit used to measure the energy of small particles is the electron volt (</a:t>
            </a:r>
            <a:r>
              <a:rPr lang="en-US" sz="2400" dirty="0" err="1"/>
              <a:t>eV</a:t>
            </a:r>
            <a:r>
              <a:rPr lang="en-US" sz="2400" dirty="0"/>
              <a:t>), which is equal to the magnitude of the charge on the electron (measured in coulombs) multiplied by </a:t>
            </a:r>
            <a:r>
              <a:rPr lang="en-US" sz="2400" dirty="0" smtClean="0"/>
              <a:t>1V.  </a:t>
            </a:r>
            <a:r>
              <a:rPr lang="en-US" sz="2400" dirty="0"/>
              <a:t>In chapter 17, you will learn that coulombs multiplied by volts is equivalent </a:t>
            </a:r>
            <a:r>
              <a:rPr lang="en-US" sz="2400" dirty="0" smtClean="0"/>
              <a:t>to:</a:t>
            </a:r>
          </a:p>
          <a:p>
            <a:pPr marL="0" indent="0">
              <a:buNone/>
            </a:pPr>
            <a:r>
              <a:rPr lang="en-US" sz="2400" dirty="0" smtClean="0"/>
              <a:t> </a:t>
            </a:r>
            <a:r>
              <a:rPr lang="en-US" sz="2400" dirty="0"/>
              <a:t>mass multiplied by length squared and divided by time squared</a:t>
            </a:r>
            <a:r>
              <a:rPr lang="en-US" sz="2400" dirty="0" smtClean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400" dirty="0"/>
              <a:t>Which of the following quantities could be written in </a:t>
            </a:r>
            <a:r>
              <a:rPr lang="en-US" sz="2400" dirty="0" err="1"/>
              <a:t>eV</a:t>
            </a:r>
            <a:r>
              <a:rPr lang="en-US" sz="2400" dirty="0" smtClean="0"/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87471" y="4573786"/>
            <a:ext cx="216677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Looking for: </a:t>
            </a:r>
            <a:endParaRPr lang="en-US" sz="32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034942" y="5542485"/>
            <a:ext cx="59944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Or   </a:t>
            </a:r>
            <a:endParaRPr lang="en-US" sz="32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457200" y="1781513"/>
            <a:ext cx="8229600" cy="362901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7639096" y="2144414"/>
            <a:ext cx="1047705" cy="2429370"/>
          </a:xfrm>
          <a:prstGeom prst="line">
            <a:avLst/>
          </a:prstGeom>
          <a:ln>
            <a:solidFill>
              <a:srgbClr val="008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57200" y="2985684"/>
            <a:ext cx="8229600" cy="362900"/>
          </a:xfrm>
          <a:prstGeom prst="rect">
            <a:avLst/>
          </a:prstGeom>
          <a:noFill/>
          <a:ln w="38100" cmpd="sng"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1402011" y="3359101"/>
            <a:ext cx="2461608" cy="2183384"/>
          </a:xfrm>
          <a:prstGeom prst="line">
            <a:avLst/>
          </a:prstGeom>
          <a:ln>
            <a:solidFill>
              <a:srgbClr val="8064A2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9149080"/>
              </p:ext>
            </p:extLst>
          </p:nvPr>
        </p:nvGraphicFramePr>
        <p:xfrm>
          <a:off x="6850559" y="5371079"/>
          <a:ext cx="1033181" cy="10331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8" name="Equation" r:id="rId3" imgW="406400" imgH="406400" progId="Equation.3">
                  <p:embed/>
                </p:oleObj>
              </mc:Choice>
              <mc:Fallback>
                <p:oleObj name="Equation" r:id="rId3" imgW="4064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50559" y="5371079"/>
                        <a:ext cx="1033181" cy="10331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9842344"/>
              </p:ext>
            </p:extLst>
          </p:nvPr>
        </p:nvGraphicFramePr>
        <p:xfrm>
          <a:off x="3863618" y="5542483"/>
          <a:ext cx="1777415" cy="8617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9" name="Equation" r:id="rId5" imgW="838200" imgH="406400" progId="Equation.3">
                  <p:embed/>
                </p:oleObj>
              </mc:Choice>
              <mc:Fallback>
                <p:oleObj name="Equation" r:id="rId5" imgW="8382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63618" y="5542483"/>
                        <a:ext cx="1777415" cy="8617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Straight Connector 16"/>
          <p:cNvCxnSpPr/>
          <p:nvPr/>
        </p:nvCxnSpPr>
        <p:spPr>
          <a:xfrm>
            <a:off x="5812007" y="5995297"/>
            <a:ext cx="764768" cy="0"/>
          </a:xfrm>
          <a:prstGeom prst="line">
            <a:avLst/>
          </a:prstGeom>
          <a:ln>
            <a:solidFill>
              <a:srgbClr val="8064A2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2247414"/>
              </p:ext>
            </p:extLst>
          </p:nvPr>
        </p:nvGraphicFramePr>
        <p:xfrm>
          <a:off x="6850559" y="4573786"/>
          <a:ext cx="1211322" cy="5847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0" name="Equation" r:id="rId7" imgW="368300" imgH="177800" progId="Equation.3">
                  <p:embed/>
                </p:oleObj>
              </mc:Choice>
              <mc:Fallback>
                <p:oleObj name="Equation" r:id="rId7" imgW="3683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850559" y="4573786"/>
                        <a:ext cx="1211322" cy="5847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8435" y="4573784"/>
            <a:ext cx="2247151" cy="168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883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Adam Lark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>
              <a:latin typeface="Calibri" charset="0"/>
              <a:cs typeface="Arial" charset="0"/>
            </a:endParaRPr>
          </a:p>
          <a:p>
            <a:pPr lvl="1"/>
            <a:r>
              <a:rPr lang="en-US" dirty="0">
                <a:latin typeface="Calibri" charset="0"/>
                <a:cs typeface="Arial" charset="0"/>
              </a:rPr>
              <a:t>Ph. D. in Physics from University of </a:t>
            </a:r>
            <a:r>
              <a:rPr lang="en-US" dirty="0" smtClean="0">
                <a:latin typeface="Calibri" charset="0"/>
                <a:cs typeface="Arial" charset="0"/>
              </a:rPr>
              <a:t>Toledo</a:t>
            </a:r>
          </a:p>
          <a:p>
            <a:pPr lvl="1"/>
            <a:r>
              <a:rPr lang="en-US" dirty="0" smtClean="0">
                <a:latin typeface="Calibri" charset="0"/>
                <a:cs typeface="Arial" charset="0"/>
              </a:rPr>
              <a:t>Research </a:t>
            </a:r>
            <a:r>
              <a:rPr lang="en-US" dirty="0">
                <a:latin typeface="Calibri" charset="0"/>
                <a:cs typeface="Arial" charset="0"/>
              </a:rPr>
              <a:t>in Physics Education</a:t>
            </a:r>
          </a:p>
          <a:p>
            <a:pPr lvl="1"/>
            <a:r>
              <a:rPr lang="en-US" dirty="0" smtClean="0">
                <a:latin typeface="Calibri" charset="0"/>
                <a:cs typeface="Arial" charset="0"/>
              </a:rPr>
              <a:t>Years of Introductory Physics Experience </a:t>
            </a:r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  <a:p>
            <a:pPr algn="ctr"/>
            <a:r>
              <a:rPr lang="en-US" dirty="0">
                <a:latin typeface="Calibri" charset="0"/>
                <a:cs typeface="Arial" charset="0"/>
              </a:rPr>
              <a:t>Office: MH 5005</a:t>
            </a:r>
          </a:p>
          <a:p>
            <a:pPr algn="ctr"/>
            <a:r>
              <a:rPr lang="en-US" dirty="0">
                <a:latin typeface="Calibri" charset="0"/>
                <a:cs typeface="Arial" charset="0"/>
              </a:rPr>
              <a:t>Office Hours: M, </a:t>
            </a:r>
            <a:r>
              <a:rPr lang="en-US" dirty="0" smtClean="0">
                <a:latin typeface="Calibri" charset="0"/>
                <a:cs typeface="Arial" charset="0"/>
              </a:rPr>
              <a:t>W, F </a:t>
            </a:r>
            <a:r>
              <a:rPr lang="en-US" dirty="0">
                <a:latin typeface="Calibri" charset="0"/>
                <a:cs typeface="Arial" charset="0"/>
              </a:rPr>
              <a:t>4:00 – 5:30 </a:t>
            </a:r>
          </a:p>
          <a:p>
            <a:pPr algn="ctr"/>
            <a:r>
              <a:rPr lang="en-US" dirty="0" smtClean="0">
                <a:latin typeface="Calibri" charset="0"/>
                <a:cs typeface="Arial" charset="0"/>
                <a:hlinkClick r:id="rId2"/>
              </a:rPr>
              <a:t>adam.lark</a:t>
            </a:r>
            <a:r>
              <a:rPr lang="en-US" dirty="0">
                <a:latin typeface="Calibri" charset="0"/>
                <a:cs typeface="Arial" charset="0"/>
                <a:hlinkClick r:id="rId2"/>
              </a:rPr>
              <a:t>@</a:t>
            </a:r>
            <a:r>
              <a:rPr lang="en-US" dirty="0" smtClean="0">
                <a:latin typeface="Calibri" charset="0"/>
                <a:cs typeface="Arial" charset="0"/>
                <a:hlinkClick r:id="rId2"/>
              </a:rPr>
              <a:t>rockets.utoledo.edu</a:t>
            </a:r>
            <a:endParaRPr lang="en-US" dirty="0" smtClean="0">
              <a:latin typeface="Calibri" charset="0"/>
              <a:cs typeface="Arial" charset="0"/>
            </a:endParaRPr>
          </a:p>
          <a:p>
            <a:pPr algn="ctr"/>
            <a:r>
              <a:rPr lang="en-US" dirty="0" smtClean="0">
                <a:latin typeface="Calibri" charset="0"/>
                <a:cs typeface="Arial" charset="0"/>
              </a:rPr>
              <a:t>Office phone: 419-315-5336</a:t>
            </a:r>
            <a:endParaRPr lang="en-US" dirty="0">
              <a:latin typeface="Calibri" charset="0"/>
              <a:cs typeface="Arial" charset="0"/>
            </a:endParaRPr>
          </a:p>
          <a:p>
            <a:pPr algn="ctr"/>
            <a:endParaRPr lang="en-US" dirty="0">
              <a:latin typeface="Calibri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338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9001"/>
            <a:ext cx="8229600" cy="2608044"/>
          </a:xfrm>
          <a:ln>
            <a:solidFill>
              <a:srgbClr val="00000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Gravitational </a:t>
            </a:r>
            <a:r>
              <a:rPr lang="en-US" dirty="0"/>
              <a:t>potential energy </a:t>
            </a:r>
            <a:r>
              <a:rPr lang="en-US" dirty="0" err="1"/>
              <a:t>mgh</a:t>
            </a:r>
            <a:r>
              <a:rPr lang="en-US" dirty="0"/>
              <a:t>, where m is the mass of the object, g is the acceleration due to gravity (length divided by time squared), and h is the height of the object measured with respect to a reference position.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375188"/>
              </p:ext>
            </p:extLst>
          </p:nvPr>
        </p:nvGraphicFramePr>
        <p:xfrm>
          <a:off x="930274" y="4645025"/>
          <a:ext cx="2660035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Equation" r:id="rId3" imgW="1092200" imgH="393700" progId="Equation.3">
                  <p:embed/>
                </p:oleObj>
              </mc:Choice>
              <mc:Fallback>
                <p:oleObj name="Equation" r:id="rId3" imgW="10922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30274" y="4645025"/>
                        <a:ext cx="2660035" cy="958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00781" y="3747588"/>
            <a:ext cx="586951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m</a:t>
            </a:r>
            <a:r>
              <a:rPr lang="en-US" sz="3200" dirty="0" err="1" smtClean="0"/>
              <a:t>gh</a:t>
            </a:r>
            <a:r>
              <a:rPr lang="en-US" sz="3200" dirty="0" smtClean="0"/>
              <a:t> </a:t>
            </a:r>
            <a:r>
              <a:rPr lang="en-US" sz="3200" dirty="0" smtClean="0">
                <a:sym typeface="Wingdings"/>
              </a:rPr>
              <a:t> </a:t>
            </a:r>
            <a:r>
              <a:rPr lang="en-US" sz="3200" dirty="0" smtClean="0"/>
              <a:t>mass*acceleration*length</a:t>
            </a:r>
            <a:endParaRPr lang="en-US" sz="3200" dirty="0" smtClean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5036375"/>
              </p:ext>
            </p:extLst>
          </p:nvPr>
        </p:nvGraphicFramePr>
        <p:xfrm>
          <a:off x="4080730" y="4513061"/>
          <a:ext cx="1593292" cy="1243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Equation" r:id="rId5" imgW="520700" imgH="406400" progId="Equation.3">
                  <p:embed/>
                </p:oleObj>
              </mc:Choice>
              <mc:Fallback>
                <p:oleObj name="Equation" r:id="rId5" imgW="5207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080730" y="4513061"/>
                        <a:ext cx="1593292" cy="12435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990303" y="4920126"/>
            <a:ext cx="49444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✓</a:t>
            </a:r>
            <a:endParaRPr lang="en-US" sz="3200" dirty="0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302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6738"/>
            <a:ext cx="8229600" cy="2111423"/>
          </a:xfrm>
          <a:ln>
            <a:solidFill>
              <a:srgbClr val="00000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Electric </a:t>
            </a:r>
            <a:r>
              <a:rPr lang="en-US" dirty="0"/>
              <a:t>potential energy q ΔV, where q is the charge of the particle in coulombs and ΔV is the potential difference in volts through which the particle is being </a:t>
            </a:r>
            <a:r>
              <a:rPr lang="en-US" dirty="0" smtClean="0"/>
              <a:t>accelerated.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55633" y="3563026"/>
            <a:ext cx="283523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Charge*Voltage</a:t>
            </a:r>
            <a:endParaRPr lang="en-US" sz="32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222528" y="3596017"/>
            <a:ext cx="133882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ym typeface="Wingdings"/>
              </a:rPr>
              <a:t> C*V </a:t>
            </a:r>
            <a:endParaRPr lang="en-US" sz="32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743080" y="3596017"/>
            <a:ext cx="49444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✓</a:t>
            </a:r>
            <a:endParaRPr lang="en-US" sz="3200" dirty="0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769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0244"/>
            <a:ext cx="8229600" cy="1880485"/>
          </a:xfrm>
          <a:ln>
            <a:solidFill>
              <a:srgbClr val="00000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/>
              <a:t>Rest energy </a:t>
            </a:r>
            <a:r>
              <a:rPr lang="en-US" dirty="0" smtClean="0"/>
              <a:t>mc</a:t>
            </a:r>
            <a:r>
              <a:rPr lang="en-US" baseline="30000" dirty="0" smtClean="0"/>
              <a:t>2</a:t>
            </a:r>
            <a:r>
              <a:rPr lang="en-US" dirty="0" smtClean="0"/>
              <a:t>, </a:t>
            </a:r>
            <a:r>
              <a:rPr lang="en-US" dirty="0"/>
              <a:t>where m is the mass of the object, and c is the speed of light (length divided by time).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867540"/>
              </p:ext>
            </p:extLst>
          </p:nvPr>
        </p:nvGraphicFramePr>
        <p:xfrm>
          <a:off x="457200" y="3258673"/>
          <a:ext cx="2834911" cy="1244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3" name="Equation" r:id="rId3" imgW="1041400" imgH="457200" progId="Equation.3">
                  <p:embed/>
                </p:oleObj>
              </mc:Choice>
              <mc:Fallback>
                <p:oleObj name="Equation" r:id="rId3" imgW="10414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" y="3258673"/>
                        <a:ext cx="2834911" cy="12445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3185477"/>
              </p:ext>
            </p:extLst>
          </p:nvPr>
        </p:nvGraphicFramePr>
        <p:xfrm>
          <a:off x="3292111" y="3140977"/>
          <a:ext cx="1831879" cy="13189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4" name="Equation" r:id="rId5" imgW="635000" imgH="457200" progId="Equation.3">
                  <p:embed/>
                </p:oleObj>
              </mc:Choice>
              <mc:Fallback>
                <p:oleObj name="Equation" r:id="rId5" imgW="6350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92111" y="3140977"/>
                        <a:ext cx="1831879" cy="13189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5843570"/>
              </p:ext>
            </p:extLst>
          </p:nvPr>
        </p:nvGraphicFramePr>
        <p:xfrm>
          <a:off x="5515730" y="3140977"/>
          <a:ext cx="1840706" cy="14366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5" name="Equation" r:id="rId7" imgW="520700" imgH="406400" progId="Equation.3">
                  <p:embed/>
                </p:oleObj>
              </mc:Choice>
              <mc:Fallback>
                <p:oleObj name="Equation" r:id="rId7" imgW="5207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515730" y="3140977"/>
                        <a:ext cx="1840706" cy="14366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573751" y="3666469"/>
            <a:ext cx="49444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✓</a:t>
            </a:r>
            <a:endParaRPr lang="en-US" sz="3200" dirty="0" smtClean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42184" y="5657953"/>
            <a:ext cx="549781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All three </a:t>
            </a:r>
            <a:r>
              <a:rPr lang="en-US" sz="3200" dirty="0" smtClean="0"/>
              <a:t>could be written in </a:t>
            </a:r>
            <a:r>
              <a:rPr lang="en-US" sz="3200" dirty="0" err="1" smtClean="0"/>
              <a:t>eV</a:t>
            </a:r>
            <a:r>
              <a:rPr lang="en-US" sz="3200" dirty="0" smtClean="0"/>
              <a:t>!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969563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 From </a:t>
            </a:r>
            <a:r>
              <a:rPr lang="en-US" dirty="0" err="1"/>
              <a:t>P</a:t>
            </a:r>
            <a:r>
              <a:rPr lang="en-US" dirty="0" err="1" smtClean="0"/>
              <a:t>relecture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1572"/>
            <a:ext cx="8229600" cy="516459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the expression of: </a:t>
            </a:r>
          </a:p>
          <a:p>
            <a:pPr marL="0" indent="0">
              <a:buNone/>
            </a:pPr>
            <a:r>
              <a:rPr lang="en-US" dirty="0" smtClean="0"/>
              <a:t>     m has units of mass</a:t>
            </a:r>
          </a:p>
          <a:p>
            <a:pPr marL="0" indent="0">
              <a:buNone/>
            </a:pPr>
            <a:r>
              <a:rPr lang="en-US" dirty="0" smtClean="0"/>
              <a:t>      k </a:t>
            </a:r>
            <a:r>
              <a:rPr lang="en-US" dirty="0"/>
              <a:t>has units of mass divided by time </a:t>
            </a:r>
            <a:r>
              <a:rPr lang="en-US" dirty="0" smtClean="0"/>
              <a:t>squared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What are the units of T?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A. time</a:t>
            </a:r>
          </a:p>
          <a:p>
            <a:pPr marL="0" indent="0">
              <a:buNone/>
            </a:pPr>
            <a:r>
              <a:rPr lang="en-US" dirty="0" smtClean="0"/>
              <a:t>B. time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C. mass/time</a:t>
            </a:r>
          </a:p>
          <a:p>
            <a:pPr marL="0" indent="0">
              <a:buNone/>
            </a:pPr>
            <a:r>
              <a:rPr lang="en-US" dirty="0" smtClean="0"/>
              <a:t>D. time/mass</a:t>
            </a:r>
          </a:p>
          <a:p>
            <a:pPr marL="0" indent="0">
              <a:buNone/>
            </a:pPr>
            <a:r>
              <a:rPr lang="en-US" dirty="0" smtClean="0"/>
              <a:t>E. mass</a:t>
            </a:r>
            <a:r>
              <a:rPr lang="en-US" baseline="30000" dirty="0" smtClean="0"/>
              <a:t>2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9287" y="2574006"/>
            <a:ext cx="3229427" cy="24220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579" y="961572"/>
            <a:ext cx="3121478" cy="6041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11760" y="4996076"/>
            <a:ext cx="50820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Lets take another vote</a:t>
            </a:r>
          </a:p>
          <a:p>
            <a:r>
              <a:rPr lang="en-US" sz="3200" dirty="0"/>
              <a:t>k</a:t>
            </a:r>
            <a:r>
              <a:rPr lang="en-US" sz="3200" dirty="0" smtClean="0"/>
              <a:t>nowing what we know now!</a:t>
            </a:r>
          </a:p>
        </p:txBody>
      </p:sp>
    </p:spTree>
    <p:extLst>
      <p:ext uri="{BB962C8B-B14F-4D97-AF65-F5344CB8AC3E}">
        <p14:creationId xmlns:p14="http://schemas.microsoft.com/office/powerpoint/2010/main" val="1075850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 From </a:t>
            </a:r>
            <a:r>
              <a:rPr lang="en-US" dirty="0" err="1"/>
              <a:t>P</a:t>
            </a:r>
            <a:r>
              <a:rPr lang="en-US" dirty="0" err="1" smtClean="0"/>
              <a:t>relecture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1572"/>
            <a:ext cx="8229600" cy="516459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the expression of: </a:t>
            </a:r>
          </a:p>
          <a:p>
            <a:pPr marL="0" indent="0">
              <a:buNone/>
            </a:pPr>
            <a:r>
              <a:rPr lang="en-US" dirty="0" smtClean="0"/>
              <a:t>     m has units of mass</a:t>
            </a:r>
          </a:p>
          <a:p>
            <a:pPr marL="0" indent="0">
              <a:buNone/>
            </a:pPr>
            <a:r>
              <a:rPr lang="en-US" dirty="0" smtClean="0"/>
              <a:t>      k </a:t>
            </a:r>
            <a:r>
              <a:rPr lang="en-US" dirty="0"/>
              <a:t>has units of mass divided by time </a:t>
            </a:r>
            <a:r>
              <a:rPr lang="en-US" dirty="0" smtClean="0"/>
              <a:t>squared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What are the units of T?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A. time</a:t>
            </a:r>
          </a:p>
          <a:p>
            <a:pPr marL="0" indent="0">
              <a:buNone/>
            </a:pPr>
            <a:r>
              <a:rPr lang="en-US" dirty="0" smtClean="0"/>
              <a:t>B. time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C. mass/time</a:t>
            </a:r>
          </a:p>
          <a:p>
            <a:pPr marL="0" indent="0">
              <a:buNone/>
            </a:pPr>
            <a:r>
              <a:rPr lang="en-US" dirty="0" smtClean="0"/>
              <a:t>D. time/mass</a:t>
            </a:r>
          </a:p>
          <a:p>
            <a:pPr marL="0" indent="0">
              <a:buNone/>
            </a:pPr>
            <a:r>
              <a:rPr lang="en-US" dirty="0" smtClean="0"/>
              <a:t>E. mass</a:t>
            </a:r>
            <a:r>
              <a:rPr lang="en-US" baseline="30000" dirty="0" smtClean="0"/>
              <a:t>2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579" y="961572"/>
            <a:ext cx="3121478" cy="60415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7200" y="3429000"/>
            <a:ext cx="1566293" cy="642911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101964" y="3148947"/>
            <a:ext cx="358483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Ask a neighbor what 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their answer was!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73261" y="4754807"/>
            <a:ext cx="382909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Try to convince each 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other of your answer!</a:t>
            </a:r>
          </a:p>
        </p:txBody>
      </p:sp>
    </p:spTree>
    <p:extLst>
      <p:ext uri="{BB962C8B-B14F-4D97-AF65-F5344CB8AC3E}">
        <p14:creationId xmlns:p14="http://schemas.microsoft.com/office/powerpoint/2010/main" val="15762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4262"/>
            <a:ext cx="8229600" cy="3381574"/>
          </a:xfrm>
          <a:ln>
            <a:solidFill>
              <a:srgbClr val="00000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/>
              <a:t>Mitochondria are the powerhouses of eukaryotic cells. Roughly, an average size mitochondrion can be modeled as a cylinder of radius 0.57 </a:t>
            </a:r>
            <a:r>
              <a:rPr lang="en-US" dirty="0" err="1"/>
              <a:t>μm</a:t>
            </a:r>
            <a:r>
              <a:rPr lang="en-US" dirty="0"/>
              <a:t> and length 2.2 </a:t>
            </a:r>
            <a:r>
              <a:rPr lang="en-US" dirty="0" err="1"/>
              <a:t>μm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What is the total surface area?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7615" y="4651729"/>
            <a:ext cx="422764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Surface area of cylinder </a:t>
            </a:r>
            <a:endParaRPr lang="en-US" sz="3200" dirty="0" smtClean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968156"/>
              </p:ext>
            </p:extLst>
          </p:nvPr>
        </p:nvGraphicFramePr>
        <p:xfrm>
          <a:off x="4565255" y="4399606"/>
          <a:ext cx="3829799" cy="9284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8" name="Equation" r:id="rId3" imgW="838200" imgH="203200" progId="Equation.3">
                  <p:embed/>
                </p:oleObj>
              </mc:Choice>
              <mc:Fallback>
                <p:oleObj name="Equation" r:id="rId3" imgW="8382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65255" y="4399606"/>
                        <a:ext cx="3829799" cy="9284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3798" y="2570874"/>
            <a:ext cx="1399821" cy="1503511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3200868"/>
              </p:ext>
            </p:extLst>
          </p:nvPr>
        </p:nvGraphicFramePr>
        <p:xfrm>
          <a:off x="1150866" y="5328042"/>
          <a:ext cx="3176417" cy="64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9" name="Equation" r:id="rId6" imgW="1003300" imgH="203200" progId="Equation.3">
                  <p:embed/>
                </p:oleObj>
              </mc:Choice>
              <mc:Fallback>
                <p:oleObj name="Equation" r:id="rId6" imgW="10033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50866" y="5328042"/>
                        <a:ext cx="3176417" cy="643325"/>
                      </a:xfrm>
                      <a:prstGeom prst="rect">
                        <a:avLst/>
                      </a:prstGeom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2236568"/>
              </p:ext>
            </p:extLst>
          </p:nvPr>
        </p:nvGraphicFramePr>
        <p:xfrm>
          <a:off x="5027093" y="5328042"/>
          <a:ext cx="2807675" cy="607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0" name="Equation" r:id="rId8" imgW="939800" imgH="203200" progId="Equation.3">
                  <p:embed/>
                </p:oleObj>
              </mc:Choice>
              <mc:Fallback>
                <p:oleObj name="Equation" r:id="rId8" imgW="9398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027093" y="5328042"/>
                        <a:ext cx="2807675" cy="607065"/>
                      </a:xfrm>
                      <a:prstGeom prst="rect">
                        <a:avLst/>
                      </a:prstGeom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36975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880488"/>
            <a:ext cx="650550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Surface area of cylinder = 9.92052 </a:t>
            </a:r>
            <a:r>
              <a:rPr lang="en-US" sz="3200" dirty="0" err="1" smtClean="0"/>
              <a:t>μm</a:t>
            </a:r>
            <a:r>
              <a:rPr lang="en-US" sz="3200" dirty="0" smtClean="0"/>
              <a:t> </a:t>
            </a:r>
            <a:endParaRPr lang="en-US" sz="3200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055632" y="890756"/>
            <a:ext cx="6449252" cy="5235407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lvl="1"/>
            <a:r>
              <a:rPr lang="en-US" dirty="0" smtClean="0"/>
              <a:t>9.92 </a:t>
            </a:r>
            <a:r>
              <a:rPr lang="en-US" dirty="0" err="1" smtClean="0"/>
              <a:t>μm</a:t>
            </a:r>
            <a:endParaRPr lang="en-US" dirty="0" smtClean="0"/>
          </a:p>
          <a:p>
            <a:pPr lvl="1"/>
            <a:r>
              <a:rPr lang="en-US" dirty="0" smtClean="0"/>
              <a:t>9.9 </a:t>
            </a:r>
            <a:r>
              <a:rPr lang="en-US" dirty="0" err="1"/>
              <a:t>μm</a:t>
            </a:r>
            <a:endParaRPr lang="en-US" dirty="0" smtClean="0"/>
          </a:p>
          <a:p>
            <a:pPr lvl="1"/>
            <a:r>
              <a:rPr lang="en-US" dirty="0" smtClean="0"/>
              <a:t>10 </a:t>
            </a:r>
            <a:r>
              <a:rPr lang="en-US" dirty="0" err="1"/>
              <a:t>μm</a:t>
            </a:r>
            <a:endParaRPr lang="en-US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1521838"/>
              </p:ext>
            </p:extLst>
          </p:nvPr>
        </p:nvGraphicFramePr>
        <p:xfrm>
          <a:off x="1055632" y="890756"/>
          <a:ext cx="3176417" cy="64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2" name="Equation" r:id="rId3" imgW="1003300" imgH="203200" progId="Equation.3">
                  <p:embed/>
                </p:oleObj>
              </mc:Choice>
              <mc:Fallback>
                <p:oleObj name="Equation" r:id="rId3" imgW="10033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55632" y="890756"/>
                        <a:ext cx="3176417" cy="643325"/>
                      </a:xfrm>
                      <a:prstGeom prst="rect">
                        <a:avLst/>
                      </a:prstGeom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861489"/>
              </p:ext>
            </p:extLst>
          </p:nvPr>
        </p:nvGraphicFramePr>
        <p:xfrm>
          <a:off x="4697209" y="927015"/>
          <a:ext cx="2807675" cy="607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3" name="Equation" r:id="rId5" imgW="939800" imgH="203200" progId="Equation.3">
                  <p:embed/>
                </p:oleObj>
              </mc:Choice>
              <mc:Fallback>
                <p:oleObj name="Equation" r:id="rId5" imgW="9398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97209" y="927015"/>
                        <a:ext cx="2807675" cy="607065"/>
                      </a:xfrm>
                      <a:prstGeom prst="rect">
                        <a:avLst/>
                      </a:prstGeom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/>
          <p:nvPr/>
        </p:nvSpPr>
        <p:spPr>
          <a:xfrm>
            <a:off x="1237069" y="3167134"/>
            <a:ext cx="2210229" cy="527856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636292" y="3678495"/>
            <a:ext cx="405050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Input number of</a:t>
            </a:r>
          </a:p>
          <a:p>
            <a:r>
              <a:rPr lang="en-US" sz="3200" dirty="0"/>
              <a:t>significant figures = 2</a:t>
            </a:r>
          </a:p>
          <a:p>
            <a:endParaRPr lang="en-US" sz="3200" dirty="0"/>
          </a:p>
          <a:p>
            <a:r>
              <a:rPr lang="en-US" sz="3200" dirty="0"/>
              <a:t>Answer expressed with </a:t>
            </a:r>
          </a:p>
          <a:p>
            <a:r>
              <a:rPr lang="en-US" sz="3200" dirty="0"/>
              <a:t> 2 significant figures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37069" y="4388618"/>
            <a:ext cx="2457643" cy="1844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056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0244"/>
            <a:ext cx="8229600" cy="5185920"/>
          </a:xfrm>
        </p:spPr>
        <p:txBody>
          <a:bodyPr/>
          <a:lstStyle/>
          <a:p>
            <a:r>
              <a:rPr lang="en-US" dirty="0"/>
              <a:t>Which speed is the greatest?</a:t>
            </a:r>
          </a:p>
          <a:p>
            <a:endParaRPr lang="en-US" dirty="0"/>
          </a:p>
          <a:p>
            <a:pPr lvl="1"/>
            <a:r>
              <a:rPr lang="en-US" dirty="0" smtClean="0"/>
              <a:t>25 </a:t>
            </a:r>
            <a:r>
              <a:rPr lang="en-US" dirty="0"/>
              <a:t>m/</a:t>
            </a:r>
            <a:r>
              <a:rPr lang="en-US" dirty="0" smtClean="0"/>
              <a:t>s</a:t>
            </a:r>
            <a:endParaRPr lang="en-US" dirty="0"/>
          </a:p>
          <a:p>
            <a:pPr lvl="1"/>
            <a:r>
              <a:rPr lang="en-US" dirty="0" smtClean="0"/>
              <a:t>45 </a:t>
            </a:r>
            <a:r>
              <a:rPr lang="en-US" dirty="0"/>
              <a:t>mi/</a:t>
            </a:r>
            <a:r>
              <a:rPr lang="en-US" dirty="0" smtClean="0"/>
              <a:t>h</a:t>
            </a:r>
            <a:endParaRPr lang="en-US" dirty="0"/>
          </a:p>
          <a:p>
            <a:pPr lvl="1"/>
            <a:r>
              <a:rPr lang="en-US" dirty="0" smtClean="0"/>
              <a:t>85 </a:t>
            </a:r>
            <a:r>
              <a:rPr lang="en-US" dirty="0"/>
              <a:t>km/</a:t>
            </a:r>
            <a:r>
              <a:rPr lang="en-US" dirty="0" smtClean="0"/>
              <a:t>h</a:t>
            </a:r>
          </a:p>
          <a:p>
            <a:pPr lvl="1"/>
            <a:r>
              <a:rPr lang="en-US" dirty="0" smtClean="0"/>
              <a:t>All the same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8104" y="2004416"/>
            <a:ext cx="3048772" cy="22880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8218" y="5266592"/>
            <a:ext cx="724529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Okay, </a:t>
            </a:r>
            <a:r>
              <a:rPr lang="en-US" sz="3200" dirty="0" err="1" smtClean="0"/>
              <a:t>google</a:t>
            </a:r>
            <a:r>
              <a:rPr lang="en-US" sz="3200" dirty="0" smtClean="0"/>
              <a:t> unit conversion worked well.</a:t>
            </a:r>
            <a:endParaRPr lang="en-US" sz="32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808218" y="2160909"/>
            <a:ext cx="2160747" cy="478369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474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try it without!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860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3.3 </a:t>
            </a:r>
            <a:r>
              <a:rPr lang="en-US" dirty="0"/>
              <a:t>days is equivalent to how many minutes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sz="3200" dirty="0" smtClean="0"/>
              <a:t>198 </a:t>
            </a:r>
            <a:r>
              <a:rPr lang="en-US" sz="3200" dirty="0"/>
              <a:t>min </a:t>
            </a:r>
          </a:p>
          <a:p>
            <a:pPr lvl="1"/>
            <a:r>
              <a:rPr lang="en-US" sz="3200" dirty="0" smtClean="0"/>
              <a:t>11,880 </a:t>
            </a:r>
            <a:r>
              <a:rPr lang="en-US" sz="3200" dirty="0"/>
              <a:t>min </a:t>
            </a:r>
          </a:p>
          <a:p>
            <a:pPr lvl="1"/>
            <a:r>
              <a:rPr lang="en-US" sz="3200" dirty="0" smtClean="0"/>
              <a:t>3,300 </a:t>
            </a:r>
            <a:r>
              <a:rPr lang="en-US" sz="3200" dirty="0"/>
              <a:t>min </a:t>
            </a:r>
          </a:p>
          <a:p>
            <a:pPr lvl="1"/>
            <a:r>
              <a:rPr lang="en-US" sz="3200" dirty="0" smtClean="0"/>
              <a:t>285,120 </a:t>
            </a:r>
            <a:r>
              <a:rPr lang="en-US" sz="3200" dirty="0"/>
              <a:t>min </a:t>
            </a:r>
          </a:p>
          <a:p>
            <a:pPr lvl="1"/>
            <a:r>
              <a:rPr lang="en-US" sz="3200" dirty="0" smtClean="0"/>
              <a:t>4,752 </a:t>
            </a:r>
            <a:r>
              <a:rPr lang="en-US" sz="3200" dirty="0"/>
              <a:t>min</a:t>
            </a:r>
          </a:p>
        </p:txBody>
      </p:sp>
      <p:sp>
        <p:nvSpPr>
          <p:cNvPr id="4" name="Rectangle 3"/>
          <p:cNvSpPr/>
          <p:nvPr/>
        </p:nvSpPr>
        <p:spPr>
          <a:xfrm>
            <a:off x="846707" y="4507315"/>
            <a:ext cx="2451924" cy="652723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614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go through this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34907" y="1421422"/>
            <a:ext cx="155543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3.3 days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75153" y="1249904"/>
            <a:ext cx="113584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/>
              <a:t>hours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75153" y="1713810"/>
            <a:ext cx="7825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day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98880" y="1249904"/>
            <a:ext cx="60064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/>
              <a:t>24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35416" y="1713810"/>
            <a:ext cx="3926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90341" y="1287428"/>
            <a:ext cx="20136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(         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6234" y="1242392"/>
            <a:ext cx="15400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/>
              <a:t>minutes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06234" y="1635735"/>
            <a:ext cx="97534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hour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342828" y="1302040"/>
            <a:ext cx="24832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(            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66905" y="1242392"/>
            <a:ext cx="60064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/>
              <a:t>60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27766" y="1653376"/>
            <a:ext cx="3926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1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3175153" y="1918370"/>
            <a:ext cx="1011476" cy="292388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1478865" y="1653376"/>
            <a:ext cx="1011476" cy="292388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175153" y="1421422"/>
            <a:ext cx="1011476" cy="292388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5167550" y="1860004"/>
            <a:ext cx="1011476" cy="292388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081489" y="3404743"/>
            <a:ext cx="376417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3.3 * 24 * 60 minutes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804719" y="4921883"/>
            <a:ext cx="259838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4752 minutes!</a:t>
            </a:r>
          </a:p>
        </p:txBody>
      </p:sp>
    </p:spTree>
    <p:extLst>
      <p:ext uri="{BB962C8B-B14F-4D97-AF65-F5344CB8AC3E}">
        <p14:creationId xmlns:p14="http://schemas.microsoft.com/office/powerpoint/2010/main" val="3171438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23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Course Philosophy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899000"/>
            <a:ext cx="8229600" cy="50783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Time spent </a:t>
            </a:r>
            <a:r>
              <a:rPr lang="en-US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doing </a:t>
            </a:r>
            <a:r>
              <a:rPr lang="en-US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most </a:t>
            </a:r>
            <a:r>
              <a:rPr lang="en-US" sz="26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related to success and knowledge in a subject. </a:t>
            </a:r>
          </a:p>
          <a:p>
            <a:pPr algn="ctr"/>
            <a:endParaRPr lang="en-US" sz="2600" dirty="0" smtClean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This </a:t>
            </a:r>
            <a:r>
              <a:rPr lang="en-US" sz="2800" dirty="0">
                <a:solidFill>
                  <a:srgbClr val="000000"/>
                </a:solidFill>
              </a:rPr>
              <a:t>is true of anyone who takes up a task, be it physics, sports, video games, or music.  </a:t>
            </a:r>
            <a:endParaRPr lang="en-US" sz="2800" dirty="0" smtClean="0">
              <a:solidFill>
                <a:srgbClr val="000000"/>
              </a:solidFill>
            </a:endParaRPr>
          </a:p>
          <a:p>
            <a:pPr algn="ctr"/>
            <a:endParaRPr lang="en-US" sz="2800" dirty="0">
              <a:solidFill>
                <a:srgbClr val="000000"/>
              </a:solidFill>
            </a:endParaRPr>
          </a:p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The </a:t>
            </a:r>
            <a:r>
              <a:rPr lang="en-US" sz="2800" dirty="0">
                <a:solidFill>
                  <a:srgbClr val="000000"/>
                </a:solidFill>
              </a:rPr>
              <a:t>more time and effort you put into something the stronger you will become at it, and physics is no </a:t>
            </a:r>
            <a:r>
              <a:rPr lang="en-US" sz="2800" dirty="0" smtClean="0">
                <a:solidFill>
                  <a:srgbClr val="000000"/>
                </a:solidFill>
              </a:rPr>
              <a:t>exception! </a:t>
            </a:r>
          </a:p>
          <a:p>
            <a:pPr algn="ctr"/>
            <a:endParaRPr lang="en-US" sz="26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algn="ctr"/>
            <a:r>
              <a:rPr lang="en-US" sz="26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Goal: set you up to </a:t>
            </a:r>
            <a:r>
              <a:rPr lang="en-US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succeed</a:t>
            </a:r>
          </a:p>
          <a:p>
            <a:pPr algn="ctr"/>
            <a:r>
              <a:rPr lang="en-US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Give you many opportunities to expand you knowledge</a:t>
            </a:r>
            <a:endParaRPr lang="en-US" sz="26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82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Significant Figures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5546"/>
            <a:ext cx="8229600" cy="5120617"/>
          </a:xfrm>
        </p:spPr>
        <p:txBody>
          <a:bodyPr/>
          <a:lstStyle/>
          <a:p>
            <a:r>
              <a:rPr lang="en-US" dirty="0" smtClean="0"/>
              <a:t>How would you express this answer with the correct significant figures?</a:t>
            </a:r>
          </a:p>
          <a:p>
            <a:pPr lvl="1"/>
            <a:r>
              <a:rPr lang="en-US" sz="3600" dirty="0" smtClean="0"/>
              <a:t>4752 min</a:t>
            </a:r>
          </a:p>
          <a:p>
            <a:pPr lvl="1"/>
            <a:r>
              <a:rPr lang="en-US" sz="3600" dirty="0" smtClean="0"/>
              <a:t>4750 min</a:t>
            </a:r>
          </a:p>
          <a:p>
            <a:pPr lvl="1"/>
            <a:r>
              <a:rPr lang="en-US" sz="3600" dirty="0" smtClean="0"/>
              <a:t>4800 min</a:t>
            </a:r>
          </a:p>
          <a:p>
            <a:pPr lvl="1"/>
            <a:r>
              <a:rPr lang="en-US" sz="3600" dirty="0" smtClean="0"/>
              <a:t>5000 min</a:t>
            </a:r>
          </a:p>
          <a:p>
            <a:pPr lvl="1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46707" y="3457667"/>
            <a:ext cx="2769440" cy="617440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979736" y="2441197"/>
            <a:ext cx="405050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Input number of</a:t>
            </a:r>
          </a:p>
          <a:p>
            <a:r>
              <a:rPr lang="en-US" sz="3200" dirty="0" smtClean="0"/>
              <a:t>significant figures = 2</a:t>
            </a:r>
          </a:p>
          <a:p>
            <a:endParaRPr lang="en-US" sz="3200" dirty="0"/>
          </a:p>
          <a:p>
            <a:r>
              <a:rPr lang="en-US" sz="3200" dirty="0" smtClean="0"/>
              <a:t>Answer expressed with </a:t>
            </a:r>
          </a:p>
          <a:p>
            <a:r>
              <a:rPr lang="en-US" sz="3200" dirty="0" smtClean="0"/>
              <a:t> 2 significant figures</a:t>
            </a:r>
          </a:p>
        </p:txBody>
      </p:sp>
    </p:spTree>
    <p:extLst>
      <p:ext uri="{BB962C8B-B14F-4D97-AF65-F5344CB8AC3E}">
        <p14:creationId xmlns:p14="http://schemas.microsoft.com/office/powerpoint/2010/main" val="3385205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Welcome to Physics 101</a:t>
            </a:r>
          </a:p>
        </p:txBody>
      </p:sp>
      <p:sp>
        <p:nvSpPr>
          <p:cNvPr id="481285" name="Text Box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cs typeface="Arial" charset="0"/>
              </a:rPr>
              <a:t>Course Structure</a:t>
            </a:r>
          </a:p>
          <a:p>
            <a:pPr lvl="1"/>
            <a:r>
              <a:rPr lang="en-US" dirty="0">
                <a:latin typeface="Calibri" charset="0"/>
                <a:cs typeface="Arial" charset="0"/>
              </a:rPr>
              <a:t>Online Pre-lectures (animated textbook, before lecture)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Calibri" charset="0"/>
                <a:cs typeface="Arial" charset="0"/>
              </a:rPr>
              <a:t>Online </a:t>
            </a:r>
            <a:r>
              <a:rPr lang="en-US" dirty="0" err="1">
                <a:solidFill>
                  <a:schemeClr val="tx1"/>
                </a:solidFill>
                <a:latin typeface="Calibri" charset="0"/>
                <a:cs typeface="Arial" charset="0"/>
              </a:rPr>
              <a:t>CheckPoints</a:t>
            </a:r>
            <a:r>
              <a:rPr lang="en-US" dirty="0">
                <a:solidFill>
                  <a:schemeClr val="tx1"/>
                </a:solidFill>
                <a:latin typeface="Calibri" charset="0"/>
                <a:cs typeface="Arial" charset="0"/>
              </a:rPr>
              <a:t> (check knowledge, before lecture)</a:t>
            </a:r>
          </a:p>
          <a:p>
            <a:pPr lvl="1"/>
            <a:r>
              <a:rPr lang="en-US" dirty="0">
                <a:latin typeface="Calibri" charset="0"/>
                <a:cs typeface="Arial" charset="0"/>
              </a:rPr>
              <a:t>Monday/Wednesday Lectures (very interactive)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alibri" charset="0"/>
                <a:cs typeface="Arial" charset="0"/>
              </a:rPr>
              <a:t>Monday Tutorial Section</a:t>
            </a:r>
          </a:p>
          <a:p>
            <a:pPr lvl="1"/>
            <a:r>
              <a:rPr lang="en-US" dirty="0">
                <a:latin typeface="Calibri" charset="0"/>
                <a:cs typeface="Arial" charset="0"/>
              </a:rPr>
              <a:t>Online Homework 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alibri" charset="0"/>
                <a:cs typeface="Arial" charset="0"/>
              </a:rPr>
              <a:t>Tutorial Homework</a:t>
            </a:r>
          </a:p>
          <a:p>
            <a:pPr lvl="1"/>
            <a:r>
              <a:rPr lang="en-US" dirty="0">
                <a:latin typeface="Calibri" charset="0"/>
                <a:cs typeface="Arial" charset="0"/>
              </a:rPr>
              <a:t>Lab Sections (not this class technically)</a:t>
            </a:r>
          </a:p>
        </p:txBody>
      </p:sp>
    </p:spTree>
    <p:extLst>
      <p:ext uri="{BB962C8B-B14F-4D97-AF65-F5344CB8AC3E}">
        <p14:creationId xmlns:p14="http://schemas.microsoft.com/office/powerpoint/2010/main" val="184749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8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81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81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81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812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812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812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4812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28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Course Material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latin typeface="Calibri" charset="0"/>
              <a:cs typeface="Arial" charset="0"/>
            </a:endParaRPr>
          </a:p>
          <a:p>
            <a:pPr lvl="1"/>
            <a:r>
              <a:rPr lang="en-US" dirty="0">
                <a:latin typeface="Calibri" charset="0"/>
                <a:cs typeface="Arial" charset="0"/>
              </a:rPr>
              <a:t>I&gt;clickers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alibri" charset="0"/>
                <a:cs typeface="Arial" charset="0"/>
              </a:rPr>
              <a:t>Tutorial Books</a:t>
            </a:r>
          </a:p>
          <a:p>
            <a:pPr lvl="1"/>
            <a:r>
              <a:rPr lang="en-US" dirty="0" err="1" smtClean="0">
                <a:latin typeface="Calibri" charset="0"/>
                <a:cs typeface="Arial" charset="0"/>
              </a:rPr>
              <a:t>Flipitphysics.com</a:t>
            </a:r>
            <a:r>
              <a:rPr lang="en-US" dirty="0" smtClean="0">
                <a:latin typeface="Calibri" charset="0"/>
                <a:cs typeface="Arial" charset="0"/>
              </a:rPr>
              <a:t> access</a:t>
            </a:r>
            <a:endParaRPr lang="en-US" dirty="0">
              <a:latin typeface="Calibri" charset="0"/>
              <a:cs typeface="Arial" charset="0"/>
            </a:endParaRPr>
          </a:p>
          <a:p>
            <a:pPr lvl="1"/>
            <a:r>
              <a:rPr lang="en-US" dirty="0">
                <a:solidFill>
                  <a:srgbClr val="000000"/>
                </a:solidFill>
                <a:latin typeface="Calibri" charset="0"/>
                <a:cs typeface="Arial" charset="0"/>
              </a:rPr>
              <a:t>Calculator</a:t>
            </a:r>
          </a:p>
          <a:p>
            <a:pPr lvl="1"/>
            <a:r>
              <a:rPr lang="en-US" dirty="0">
                <a:latin typeface="Calibri" charset="0"/>
                <a:cs typeface="Arial" charset="0"/>
              </a:rPr>
              <a:t>Notebook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alibri" charset="0"/>
                <a:cs typeface="Arial" charset="0"/>
              </a:rPr>
              <a:t>Bonus Lab Manual!</a:t>
            </a:r>
          </a:p>
          <a:p>
            <a:pPr lvl="1"/>
            <a:endParaRPr lang="en-US" dirty="0">
              <a:latin typeface="Calibri" charset="0"/>
              <a:cs typeface="Arial" charset="0"/>
            </a:endParaRPr>
          </a:p>
          <a:p>
            <a:pPr lvl="2"/>
            <a:endParaRPr lang="en-US" dirty="0">
              <a:latin typeface="Calibri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924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Your Grade</a:t>
            </a:r>
          </a:p>
        </p:txBody>
      </p:sp>
      <p:sp>
        <p:nvSpPr>
          <p:cNvPr id="481285" name="Text Box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lang="en-US" dirty="0" smtClean="0">
                <a:solidFill>
                  <a:srgbClr val="333333"/>
                </a:solidFill>
                <a:latin typeface="Calibri" charset="0"/>
                <a:cs typeface="Arial" charset="0"/>
              </a:rPr>
              <a:t>~</a:t>
            </a:r>
            <a:r>
              <a:rPr lang="en-US" dirty="0">
                <a:solidFill>
                  <a:srgbClr val="333333"/>
                </a:solidFill>
                <a:latin typeface="Calibri" charset="0"/>
                <a:cs typeface="Arial" charset="0"/>
              </a:rPr>
              <a:t>50% Your Efforts and Participation</a:t>
            </a:r>
          </a:p>
          <a:p>
            <a:pPr lvl="1" eaLnBrk="1" hangingPunct="1"/>
            <a:r>
              <a:rPr lang="en-US" dirty="0">
                <a:latin typeface="Calibri" charset="0"/>
                <a:cs typeface="Arial" charset="0"/>
              </a:rPr>
              <a:t>~50% Your Performance</a:t>
            </a:r>
          </a:p>
        </p:txBody>
      </p:sp>
      <p:graphicFrame>
        <p:nvGraphicFramePr>
          <p:cNvPr id="6" name="Group 2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988012"/>
              </p:ext>
            </p:extLst>
          </p:nvPr>
        </p:nvGraphicFramePr>
        <p:xfrm>
          <a:off x="1076271" y="2436038"/>
          <a:ext cx="6597015" cy="3657520"/>
        </p:xfrm>
        <a:graphic>
          <a:graphicData uri="http://schemas.openxmlformats.org/drawingml/2006/table">
            <a:tbl>
              <a:tblPr/>
              <a:tblGrid>
                <a:gridCol w="5436429"/>
                <a:gridCol w="1160586"/>
              </a:tblGrid>
              <a:tr h="4408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Pre-lectures + Checkpoints</a:t>
                      </a:r>
                    </a:p>
                  </a:txBody>
                  <a:tcPr marT="45715" marB="45715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10%</a:t>
                      </a:r>
                    </a:p>
                  </a:txBody>
                  <a:tcPr marT="45715" marB="45715" anchor="ctr" horzOverflow="overflow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08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Lecture + Clicker Responses</a:t>
                      </a:r>
                    </a:p>
                  </a:txBody>
                  <a:tcPr marT="45715" marB="45715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10%*</a:t>
                      </a:r>
                    </a:p>
                  </a:txBody>
                  <a:tcPr marT="45715" marB="45715" anchor="ctr" horzOverflow="overflow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08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Homework Solutions</a:t>
                      </a:r>
                    </a:p>
                  </a:txBody>
                  <a:tcPr marT="45715" marB="45715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15%</a:t>
                      </a:r>
                    </a:p>
                  </a:txBody>
                  <a:tcPr marT="45715" marB="45715" anchor="ctr" horzOverflow="overflow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08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Laboratory</a:t>
                      </a:r>
                    </a:p>
                  </a:txBody>
                  <a:tcPr marT="45715" marB="45715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10%</a:t>
                      </a:r>
                    </a:p>
                  </a:txBody>
                  <a:tcPr marT="45715" marB="45715" anchor="ctr" horzOverflow="overflow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08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Tutorial Homework</a:t>
                      </a:r>
                    </a:p>
                  </a:txBody>
                  <a:tcPr marT="45715" marB="45715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10%</a:t>
                      </a:r>
                    </a:p>
                  </a:txBody>
                  <a:tcPr marT="45715" marB="45715" anchor="ctr" horzOverflow="overflow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08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Hour Exams (3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x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10% each)</a:t>
                      </a:r>
                    </a:p>
                  </a:txBody>
                  <a:tcPr marT="45715" marB="45715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30%</a:t>
                      </a:r>
                    </a:p>
                  </a:txBody>
                  <a:tcPr marT="45715" marB="45715" anchor="ctr" horzOverflow="overflow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08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Final Exam</a:t>
                      </a:r>
                    </a:p>
                  </a:txBody>
                  <a:tcPr marT="45715" marB="45715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15%</a:t>
                      </a:r>
                    </a:p>
                  </a:txBody>
                  <a:tcPr marT="45715" marB="45715" anchor="ctr" horzOverflow="overflow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08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Discussion Group</a:t>
                      </a:r>
                    </a:p>
                  </a:txBody>
                  <a:tcPr marT="45715" marB="45715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+2%</a:t>
                      </a:r>
                    </a:p>
                  </a:txBody>
                  <a:tcPr marT="45715" marB="45715" anchor="ctr" horzOverflow="overflow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845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8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81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28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Blackboard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cs typeface="Arial" charset="0"/>
              </a:rPr>
              <a:t>-Syllabus</a:t>
            </a:r>
          </a:p>
          <a:p>
            <a:r>
              <a:rPr lang="en-US" dirty="0">
                <a:latin typeface="Calibri" charset="0"/>
                <a:cs typeface="Arial" charset="0"/>
              </a:rPr>
              <a:t>-Online Resources </a:t>
            </a:r>
          </a:p>
          <a:p>
            <a:r>
              <a:rPr lang="en-US" dirty="0">
                <a:latin typeface="Calibri" charset="0"/>
                <a:cs typeface="Arial" charset="0"/>
              </a:rPr>
              <a:t>-Grades (updated after every exam)</a:t>
            </a:r>
          </a:p>
          <a:p>
            <a:r>
              <a:rPr lang="en-US" dirty="0">
                <a:latin typeface="Calibri" charset="0"/>
                <a:cs typeface="Arial" charset="0"/>
              </a:rPr>
              <a:t>-Practice Exams</a:t>
            </a:r>
          </a:p>
          <a:p>
            <a:r>
              <a:rPr lang="en-US" dirty="0">
                <a:latin typeface="Calibri" charset="0"/>
                <a:cs typeface="Arial" charset="0"/>
              </a:rPr>
              <a:t>-Previous Lectures</a:t>
            </a:r>
          </a:p>
        </p:txBody>
      </p:sp>
    </p:spTree>
    <p:extLst>
      <p:ext uri="{BB962C8B-B14F-4D97-AF65-F5344CB8AC3E}">
        <p14:creationId xmlns:p14="http://schemas.microsoft.com/office/powerpoint/2010/main" val="286619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~Textbook~</a:t>
            </a:r>
          </a:p>
        </p:txBody>
      </p:sp>
      <p:sp>
        <p:nvSpPr>
          <p:cNvPr id="481285" name="Text Box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endParaRPr lang="en-US" dirty="0">
              <a:latin typeface="Calibri" charset="0"/>
              <a:cs typeface="Arial" charset="0"/>
            </a:endParaRPr>
          </a:p>
          <a:p>
            <a:pPr lvl="1" eaLnBrk="1" hangingPunct="1"/>
            <a:r>
              <a:rPr lang="en-US" dirty="0">
                <a:latin typeface="Calibri" charset="0"/>
                <a:cs typeface="Arial" charset="0"/>
              </a:rPr>
              <a:t>No Textbook for class!</a:t>
            </a:r>
          </a:p>
          <a:p>
            <a:pPr lvl="1" eaLnBrk="1" hangingPunct="1"/>
            <a:r>
              <a:rPr lang="en-US" dirty="0">
                <a:solidFill>
                  <a:schemeClr val="tx1"/>
                </a:solidFill>
                <a:latin typeface="Calibri" charset="0"/>
                <a:cs typeface="Arial" charset="0"/>
              </a:rPr>
              <a:t>Text on reserve in the bookstore, but not required</a:t>
            </a:r>
          </a:p>
          <a:p>
            <a:pPr lvl="1" eaLnBrk="1" hangingPunct="1"/>
            <a:r>
              <a:rPr lang="en-US" dirty="0">
                <a:latin typeface="Calibri" charset="0"/>
                <a:cs typeface="Arial" charset="0"/>
              </a:rPr>
              <a:t>Wealth of tools in </a:t>
            </a:r>
            <a:r>
              <a:rPr lang="ja-JP" altLang="en-US" dirty="0">
                <a:latin typeface="Calibri" charset="0"/>
                <a:cs typeface="Arial" charset="0"/>
              </a:rPr>
              <a:t>“</a:t>
            </a:r>
            <a:r>
              <a:rPr lang="en-US" dirty="0">
                <a:latin typeface="Calibri" charset="0"/>
                <a:cs typeface="Arial" charset="0"/>
              </a:rPr>
              <a:t>online resources</a:t>
            </a:r>
            <a:r>
              <a:rPr lang="ja-JP" altLang="en-US" dirty="0">
                <a:latin typeface="Calibri" charset="0"/>
                <a:cs typeface="Arial" charset="0"/>
              </a:rPr>
              <a:t>”</a:t>
            </a:r>
            <a:r>
              <a:rPr lang="en-US" dirty="0">
                <a:latin typeface="Calibri" charset="0"/>
                <a:cs typeface="Arial" charset="0"/>
              </a:rPr>
              <a:t> folder on blackboard</a:t>
            </a:r>
          </a:p>
          <a:p>
            <a:pPr lvl="1" eaLnBrk="1" hangingPunct="1"/>
            <a:endParaRPr lang="en-US" dirty="0">
              <a:solidFill>
                <a:srgbClr val="333333"/>
              </a:solidFill>
              <a:latin typeface="Calibri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081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81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81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81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28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I&gt;clickers</a:t>
            </a:r>
          </a:p>
        </p:txBody>
      </p:sp>
      <p:sp>
        <p:nvSpPr>
          <p:cNvPr id="481285" name="Text Box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lvl="1" eaLnBrk="1" hangingPunct="1"/>
            <a:r>
              <a:rPr lang="en-US" dirty="0">
                <a:latin typeface="Calibri" charset="0"/>
                <a:cs typeface="Arial" charset="0"/>
              </a:rPr>
              <a:t>Purchase at bookstore</a:t>
            </a:r>
          </a:p>
          <a:p>
            <a:pPr lvl="1" eaLnBrk="1" hangingPunct="1"/>
            <a:r>
              <a:rPr lang="en-US" dirty="0">
                <a:latin typeface="Calibri" charset="0"/>
                <a:cs typeface="Arial" charset="0"/>
              </a:rPr>
              <a:t>Register your </a:t>
            </a:r>
            <a:r>
              <a:rPr lang="en-US" dirty="0" err="1">
                <a:latin typeface="Calibri" charset="0"/>
                <a:cs typeface="Arial" charset="0"/>
              </a:rPr>
              <a:t>i</a:t>
            </a:r>
            <a:r>
              <a:rPr lang="en-US" dirty="0">
                <a:latin typeface="Calibri" charset="0"/>
                <a:cs typeface="Arial" charset="0"/>
              </a:rPr>
              <a:t>&gt;clicker at:</a:t>
            </a:r>
          </a:p>
          <a:p>
            <a:pPr lvl="1" eaLnBrk="1" hangingPunct="1"/>
            <a:endParaRPr lang="en-US" dirty="0">
              <a:latin typeface="Calibri" charset="0"/>
              <a:cs typeface="Arial" charset="0"/>
            </a:endParaRPr>
          </a:p>
          <a:p>
            <a:pPr lvl="1" eaLnBrk="1" hangingPunct="1"/>
            <a:endParaRPr lang="en-US" dirty="0">
              <a:latin typeface="Calibri" charset="0"/>
              <a:cs typeface="Arial" charset="0"/>
            </a:endParaRPr>
          </a:p>
          <a:p>
            <a:pPr lvl="1" eaLnBrk="1" hangingPunct="1"/>
            <a:endParaRPr lang="en-US" dirty="0">
              <a:latin typeface="Calibri" charset="0"/>
              <a:cs typeface="Arial" charset="0"/>
            </a:endParaRPr>
          </a:p>
          <a:p>
            <a:pPr lvl="1" eaLnBrk="1" hangingPunct="1"/>
            <a:endParaRPr lang="en-US" dirty="0">
              <a:latin typeface="Calibri" charset="0"/>
              <a:cs typeface="Arial" charset="0"/>
            </a:endParaRPr>
          </a:p>
          <a:p>
            <a:pPr lvl="1" eaLnBrk="1" hangingPunct="1"/>
            <a:endParaRPr lang="en-US" dirty="0">
              <a:latin typeface="Calibri" charset="0"/>
              <a:cs typeface="Arial" charset="0"/>
            </a:endParaRPr>
          </a:p>
          <a:p>
            <a:pPr lvl="1" algn="ctr" eaLnBrk="1" hangingPunct="1">
              <a:buFont typeface="Wingdings" charset="0"/>
              <a:buNone/>
            </a:pPr>
            <a:r>
              <a:rPr lang="en-US" dirty="0">
                <a:latin typeface="Calibri" charset="0"/>
                <a:cs typeface="Arial" charset="0"/>
                <a:hlinkClick r:id="rId3"/>
              </a:rPr>
              <a:t>http://www1.iclicker.com/register-an-iclicker/</a:t>
            </a:r>
            <a:endParaRPr lang="en-US" dirty="0">
              <a:latin typeface="Calibri" charset="0"/>
              <a:cs typeface="Arial" charset="0"/>
            </a:endParaRPr>
          </a:p>
          <a:p>
            <a:pPr lvl="1" algn="ctr" eaLnBrk="1" hangingPunct="1">
              <a:buFont typeface="Wingdings" charset="0"/>
              <a:buNone/>
            </a:pPr>
            <a:r>
              <a:rPr lang="en-US" dirty="0">
                <a:latin typeface="Calibri" charset="0"/>
                <a:cs typeface="Arial" charset="0"/>
              </a:rPr>
              <a:t>(Use your Rocket Number as </a:t>
            </a:r>
            <a:r>
              <a:rPr lang="ja-JP" altLang="en-US" dirty="0">
                <a:latin typeface="Calibri" charset="0"/>
                <a:cs typeface="Arial" charset="0"/>
              </a:rPr>
              <a:t>“</a:t>
            </a:r>
            <a:r>
              <a:rPr lang="en-US" dirty="0">
                <a:latin typeface="Calibri" charset="0"/>
                <a:cs typeface="Arial" charset="0"/>
              </a:rPr>
              <a:t>student ID</a:t>
            </a:r>
            <a:r>
              <a:rPr lang="ja-JP" altLang="en-US" dirty="0">
                <a:latin typeface="Calibri" charset="0"/>
                <a:cs typeface="Arial" charset="0"/>
              </a:rPr>
              <a:t>”</a:t>
            </a:r>
            <a:r>
              <a:rPr lang="en-US" dirty="0">
                <a:latin typeface="Calibri" charset="0"/>
                <a:cs typeface="Arial" charset="0"/>
              </a:rPr>
              <a:t>)</a:t>
            </a:r>
          </a:p>
        </p:txBody>
      </p:sp>
      <p:pic>
        <p:nvPicPr>
          <p:cNvPr id="39941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600" y="1083926"/>
            <a:ext cx="37592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lick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116" y="2615546"/>
            <a:ext cx="1187068" cy="2323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958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81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81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812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812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28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 cmpd="sng">
          <a:solidFill>
            <a:srgbClr val="00CC99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arrow"/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32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2626</TotalTime>
  <Words>1278</Words>
  <Application>Microsoft Macintosh PowerPoint</Application>
  <PresentationFormat>On-screen Show (4:3)</PresentationFormat>
  <Paragraphs>257</Paragraphs>
  <Slides>30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Office Theme</vt:lpstr>
      <vt:lpstr>Chart</vt:lpstr>
      <vt:lpstr>Microsoft Equation</vt:lpstr>
      <vt:lpstr>Classical Mechanics  Lecture 1</vt:lpstr>
      <vt:lpstr>Adam Lark</vt:lpstr>
      <vt:lpstr>Course Philosophy</vt:lpstr>
      <vt:lpstr>Welcome to Physics 101</vt:lpstr>
      <vt:lpstr>Course Material</vt:lpstr>
      <vt:lpstr>Your Grade</vt:lpstr>
      <vt:lpstr>Blackboard</vt:lpstr>
      <vt:lpstr>~Textbook~</vt:lpstr>
      <vt:lpstr>I&gt;clickers</vt:lpstr>
      <vt:lpstr>Flipitphysics.com</vt:lpstr>
      <vt:lpstr>PowerPoint Presentation</vt:lpstr>
      <vt:lpstr>Tutorials</vt:lpstr>
      <vt:lpstr>Exams</vt:lpstr>
      <vt:lpstr>Discussion Group</vt:lpstr>
      <vt:lpstr>Physics Lab</vt:lpstr>
      <vt:lpstr>Lets get to the Physics</vt:lpstr>
      <vt:lpstr>Units</vt:lpstr>
      <vt:lpstr>Units</vt:lpstr>
      <vt:lpstr>Checkpoint 1</vt:lpstr>
      <vt:lpstr>Case A</vt:lpstr>
      <vt:lpstr>Case B</vt:lpstr>
      <vt:lpstr>Case C</vt:lpstr>
      <vt:lpstr>Question 2 From Prelecture</vt:lpstr>
      <vt:lpstr>Question 2 From Prelecture</vt:lpstr>
      <vt:lpstr>Checkpoint 2</vt:lpstr>
      <vt:lpstr>Checkpoint 2</vt:lpstr>
      <vt:lpstr>Checkpoint 3</vt:lpstr>
      <vt:lpstr>Lets try it without!</vt:lpstr>
      <vt:lpstr>Lets go through this</vt:lpstr>
      <vt:lpstr>Significant Figures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Hamilton College</dc:creator>
  <cp:lastModifiedBy>Hamilton College</cp:lastModifiedBy>
  <cp:revision>38</cp:revision>
  <dcterms:created xsi:type="dcterms:W3CDTF">2015-05-06T20:10:32Z</dcterms:created>
  <dcterms:modified xsi:type="dcterms:W3CDTF">2015-05-28T19:31:55Z</dcterms:modified>
</cp:coreProperties>
</file>